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 Heavy" charset="1" panose="020F0502020204030203"/>
      <p:regular r:id="rId10"/>
    </p:embeddedFont>
    <p:embeddedFont>
      <p:font typeface="Lato Heavy Bold" charset="1" panose="020F0502020204030203"/>
      <p:regular r:id="rId11"/>
    </p:embeddedFont>
    <p:embeddedFont>
      <p:font typeface="Lato Heavy Italics" charset="1" panose="020F0502020204030203"/>
      <p:regular r:id="rId12"/>
    </p:embeddedFont>
    <p:embeddedFont>
      <p:font typeface="Lato Heavy Bold Italics" charset="1" panose="020F0502020204030203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Light Italics" charset="1" panose="00000400000000000000"/>
      <p:regular r:id="rId19"/>
    </p:embeddedFont>
    <p:embeddedFont>
      <p:font typeface="Open Sauce Medium" charset="1" panose="00000600000000000000"/>
      <p:regular r:id="rId20"/>
    </p:embeddedFont>
    <p:embeddedFont>
      <p:font typeface="Open Sauce Medium Italics" charset="1" panose="00000600000000000000"/>
      <p:regular r:id="rId21"/>
    </p:embeddedFont>
    <p:embeddedFont>
      <p:font typeface="Open Sauce Semi-Bold" charset="1" panose="00000700000000000000"/>
      <p:regular r:id="rId22"/>
    </p:embeddedFont>
    <p:embeddedFont>
      <p:font typeface="Open Sauce Semi-Bold Italics" charset="1" panose="00000700000000000000"/>
      <p:regular r:id="rId23"/>
    </p:embeddedFont>
    <p:embeddedFont>
      <p:font typeface="Open Sauce Heavy" charset="1" panose="00000A00000000000000"/>
      <p:regular r:id="rId24"/>
    </p:embeddedFont>
    <p:embeddedFont>
      <p:font typeface="Open Sauce Heavy Italics" charset="1" panose="00000A00000000000000"/>
      <p:regular r:id="rId25"/>
    </p:embeddedFont>
    <p:embeddedFont>
      <p:font typeface="Lato" charset="1" panose="020F0502020204030203"/>
      <p:regular r:id="rId26"/>
    </p:embeddedFont>
    <p:embeddedFont>
      <p:font typeface="Lato Bold" charset="1" panose="020F0502020204030203"/>
      <p:regular r:id="rId27"/>
    </p:embeddedFont>
    <p:embeddedFont>
      <p:font typeface="Lato Italics" charset="1" panose="020F0502020204030203"/>
      <p:regular r:id="rId28"/>
    </p:embeddedFont>
    <p:embeddedFont>
      <p:font typeface="Lato Bold Italics" charset="1" panose="020F0502020204030203"/>
      <p:regular r:id="rId29"/>
    </p:embeddedFont>
    <p:embeddedFont>
      <p:font typeface="Lato Thin" charset="1" panose="020F0502020204030203"/>
      <p:regular r:id="rId30"/>
    </p:embeddedFont>
    <p:embeddedFont>
      <p:font typeface="Lato Thin Italics" charset="1" panose="020F0502020204030203"/>
      <p:regular r:id="rId31"/>
    </p:embeddedFont>
    <p:embeddedFont>
      <p:font typeface="Lato Light" charset="1" panose="020F0502020204030203"/>
      <p:regular r:id="rId32"/>
    </p:embeddedFont>
    <p:embeddedFont>
      <p:font typeface="Lato Light Italics" charset="1" panose="020F0502020204030203"/>
      <p:regular r:id="rId33"/>
    </p:embeddedFont>
    <p:embeddedFont>
      <p:font typeface="Lato Heavy" charset="1" panose="020F0502020204030203"/>
      <p:regular r:id="rId34"/>
    </p:embeddedFont>
    <p:embeddedFont>
      <p:font typeface="Lato Heavy Italics" charset="1" panose="020F05020202040302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2.jpeg" Type="http://schemas.openxmlformats.org/officeDocument/2006/relationships/image"/><Relationship Id="rId8" Target="../media/VAGCIeJuKm0.mp4" Type="http://schemas.openxmlformats.org/officeDocument/2006/relationships/video"/><Relationship Id="rId9" Target="../media/VAGCIeJuKm0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7.png" Type="http://schemas.openxmlformats.org/officeDocument/2006/relationships/image"/><Relationship Id="rId8" Target="https://github.com/ICEI-PUC-Minas-PCO-SI/pco-si-2024-1-tiaw-studyflex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slide3.xml" Type="http://schemas.openxmlformats.org/officeDocument/2006/relationships/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slide3.xml" Type="http://schemas.openxmlformats.org/officeDocument/2006/relationships/slid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slide3.xml" Type="http://schemas.openxmlformats.org/officeDocument/2006/relationships/slid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slide3.xml" Type="http://schemas.openxmlformats.org/officeDocument/2006/relationships/slid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slide3.xml" Type="http://schemas.openxmlformats.org/officeDocument/2006/relationships/slide"/><Relationship Id="rId6" Target="../media/image21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3.xml" Type="http://schemas.openxmlformats.org/officeDocument/2006/relationships/slide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572" y="3558066"/>
            <a:ext cx="15344856" cy="3625799"/>
            <a:chOff x="0" y="0"/>
            <a:chExt cx="20459808" cy="4834399"/>
          </a:xfrm>
        </p:grpSpPr>
        <p:sp>
          <p:nvSpPr>
            <p:cNvPr name="Freeform 3" id="3"/>
            <p:cNvSpPr/>
            <p:nvPr/>
          </p:nvSpPr>
          <p:spPr>
            <a:xfrm flipH="false" flipV="false" rot="-990543">
              <a:off x="17827008" y="2019271"/>
              <a:ext cx="2347632" cy="2347632"/>
            </a:xfrm>
            <a:custGeom>
              <a:avLst/>
              <a:gdLst/>
              <a:ahLst/>
              <a:cxnLst/>
              <a:rect r="r" b="b" t="t" l="l"/>
              <a:pathLst>
                <a:path h="2347632" w="2347632">
                  <a:moveTo>
                    <a:pt x="0" y="0"/>
                  </a:moveTo>
                  <a:lnTo>
                    <a:pt x="2347631" y="0"/>
                  </a:lnTo>
                  <a:lnTo>
                    <a:pt x="2347631" y="2347632"/>
                  </a:lnTo>
                  <a:lnTo>
                    <a:pt x="0" y="2347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10518312">
              <a:off x="16122558" y="3175429"/>
              <a:ext cx="2015158" cy="1579151"/>
            </a:xfrm>
            <a:custGeom>
              <a:avLst/>
              <a:gdLst/>
              <a:ahLst/>
              <a:cxnLst/>
              <a:rect r="r" b="b" t="t" l="l"/>
              <a:pathLst>
                <a:path h="1579151" w="2015158">
                  <a:moveTo>
                    <a:pt x="2015158" y="0"/>
                  </a:moveTo>
                  <a:lnTo>
                    <a:pt x="0" y="0"/>
                  </a:lnTo>
                  <a:lnTo>
                    <a:pt x="0" y="1579151"/>
                  </a:lnTo>
                  <a:lnTo>
                    <a:pt x="2015158" y="1579151"/>
                  </a:lnTo>
                  <a:lnTo>
                    <a:pt x="201515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847725"/>
              <a:ext cx="16735055" cy="530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43"/>
                </a:lnSpc>
              </a:pPr>
              <a:r>
                <a:rPr lang="en-US" sz="22030">
                  <a:solidFill>
                    <a:srgbClr val="586352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15787305" y="2569012"/>
              <a:ext cx="1166895" cy="1340106"/>
              <a:chOff x="0" y="0"/>
              <a:chExt cx="325120" cy="3733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15872610" y="4926542"/>
            <a:ext cx="482028" cy="444423"/>
            <a:chOff x="0" y="0"/>
            <a:chExt cx="179070" cy="165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8260"/>
              <a:ext cx="80010" cy="66040"/>
            </a:xfrm>
            <a:custGeom>
              <a:avLst/>
              <a:gdLst/>
              <a:ahLst/>
              <a:cxnLst/>
              <a:rect r="r" b="b" t="t" l="l"/>
              <a:pathLst>
                <a:path h="66040" w="80010">
                  <a:moveTo>
                    <a:pt x="45720" y="20320"/>
                  </a:moveTo>
                  <a:cubicBezTo>
                    <a:pt x="74930" y="24130"/>
                    <a:pt x="78740" y="35560"/>
                    <a:pt x="74930" y="39370"/>
                  </a:cubicBezTo>
                  <a:cubicBezTo>
                    <a:pt x="71120" y="45720"/>
                    <a:pt x="44450" y="49530"/>
                    <a:pt x="31750" y="44450"/>
                  </a:cubicBezTo>
                  <a:cubicBezTo>
                    <a:pt x="20320" y="39370"/>
                    <a:pt x="0" y="16510"/>
                    <a:pt x="2540" y="8890"/>
                  </a:cubicBezTo>
                  <a:cubicBezTo>
                    <a:pt x="3810" y="3810"/>
                    <a:pt x="17780" y="0"/>
                    <a:pt x="26670" y="2540"/>
                  </a:cubicBezTo>
                  <a:cubicBezTo>
                    <a:pt x="38100" y="3810"/>
                    <a:pt x="57150" y="22860"/>
                    <a:pt x="64770" y="30480"/>
                  </a:cubicBezTo>
                  <a:cubicBezTo>
                    <a:pt x="68580" y="34290"/>
                    <a:pt x="73660" y="38100"/>
                    <a:pt x="72390" y="40640"/>
                  </a:cubicBezTo>
                  <a:cubicBezTo>
                    <a:pt x="72390" y="44450"/>
                    <a:pt x="62230" y="52070"/>
                    <a:pt x="54610" y="52070"/>
                  </a:cubicBezTo>
                  <a:cubicBezTo>
                    <a:pt x="43180" y="50800"/>
                    <a:pt x="11430" y="30480"/>
                    <a:pt x="10160" y="21590"/>
                  </a:cubicBezTo>
                  <a:cubicBezTo>
                    <a:pt x="10160" y="16510"/>
                    <a:pt x="19050" y="10160"/>
                    <a:pt x="25400" y="8890"/>
                  </a:cubicBezTo>
                  <a:cubicBezTo>
                    <a:pt x="36830" y="8890"/>
                    <a:pt x="62230" y="29210"/>
                    <a:pt x="68580" y="39370"/>
                  </a:cubicBezTo>
                  <a:cubicBezTo>
                    <a:pt x="72390" y="45720"/>
                    <a:pt x="72390" y="52070"/>
                    <a:pt x="71120" y="57150"/>
                  </a:cubicBezTo>
                  <a:cubicBezTo>
                    <a:pt x="68580" y="60960"/>
                    <a:pt x="57150" y="66040"/>
                    <a:pt x="53340" y="63500"/>
                  </a:cubicBezTo>
                  <a:cubicBezTo>
                    <a:pt x="48260" y="62230"/>
                    <a:pt x="41910" y="48260"/>
                    <a:pt x="43180" y="44450"/>
                  </a:cubicBezTo>
                  <a:cubicBezTo>
                    <a:pt x="45720" y="40640"/>
                    <a:pt x="64770" y="35560"/>
                    <a:pt x="67310" y="38100"/>
                  </a:cubicBezTo>
                  <a:cubicBezTo>
                    <a:pt x="69850" y="41910"/>
                    <a:pt x="63500" y="63500"/>
                    <a:pt x="59690" y="64770"/>
                  </a:cubicBezTo>
                  <a:cubicBezTo>
                    <a:pt x="55880" y="64770"/>
                    <a:pt x="43180" y="45720"/>
                    <a:pt x="44450" y="41910"/>
                  </a:cubicBezTo>
                  <a:cubicBezTo>
                    <a:pt x="46990" y="38100"/>
                    <a:pt x="68580" y="39370"/>
                    <a:pt x="71120" y="43180"/>
                  </a:cubicBezTo>
                  <a:cubicBezTo>
                    <a:pt x="72390" y="46990"/>
                    <a:pt x="62230" y="63500"/>
                    <a:pt x="55880" y="64770"/>
                  </a:cubicBezTo>
                  <a:cubicBezTo>
                    <a:pt x="45720" y="66040"/>
                    <a:pt x="13970" y="40640"/>
                    <a:pt x="11430" y="29210"/>
                  </a:cubicBezTo>
                  <a:cubicBezTo>
                    <a:pt x="10160" y="22860"/>
                    <a:pt x="16510" y="11430"/>
                    <a:pt x="22860" y="10160"/>
                  </a:cubicBezTo>
                  <a:cubicBezTo>
                    <a:pt x="27940" y="7620"/>
                    <a:pt x="39370" y="12700"/>
                    <a:pt x="48260" y="17780"/>
                  </a:cubicBezTo>
                  <a:cubicBezTo>
                    <a:pt x="58420" y="25400"/>
                    <a:pt x="78740" y="40640"/>
                    <a:pt x="78740" y="49530"/>
                  </a:cubicBezTo>
                  <a:cubicBezTo>
                    <a:pt x="80010" y="54610"/>
                    <a:pt x="76200" y="62230"/>
                    <a:pt x="71120" y="63500"/>
                  </a:cubicBezTo>
                  <a:cubicBezTo>
                    <a:pt x="59690" y="64770"/>
                    <a:pt x="16510" y="39370"/>
                    <a:pt x="12700" y="26670"/>
                  </a:cubicBezTo>
                  <a:cubicBezTo>
                    <a:pt x="10160" y="19050"/>
                    <a:pt x="15240" y="7620"/>
                    <a:pt x="21590" y="5080"/>
                  </a:cubicBezTo>
                  <a:cubicBezTo>
                    <a:pt x="30480" y="1270"/>
                    <a:pt x="58420" y="12700"/>
                    <a:pt x="67310" y="19050"/>
                  </a:cubicBezTo>
                  <a:cubicBezTo>
                    <a:pt x="73660" y="24130"/>
                    <a:pt x="77470" y="29210"/>
                    <a:pt x="77470" y="34290"/>
                  </a:cubicBezTo>
                  <a:cubicBezTo>
                    <a:pt x="77470" y="38100"/>
                    <a:pt x="72390" y="43180"/>
                    <a:pt x="67310" y="45720"/>
                  </a:cubicBezTo>
                  <a:cubicBezTo>
                    <a:pt x="60960" y="48260"/>
                    <a:pt x="39370" y="48260"/>
                    <a:pt x="36830" y="43180"/>
                  </a:cubicBezTo>
                  <a:cubicBezTo>
                    <a:pt x="34290" y="39370"/>
                    <a:pt x="45720" y="20320"/>
                    <a:pt x="45720" y="20320"/>
                  </a:cubicBezTo>
                </a:path>
              </a:pathLst>
            </a:custGeom>
            <a:solidFill>
              <a:srgbClr val="586352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62878" y="4221400"/>
            <a:ext cx="3265423" cy="1501927"/>
            <a:chOff x="0" y="0"/>
            <a:chExt cx="752518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2518" cy="346119"/>
            </a:xfrm>
            <a:custGeom>
              <a:avLst/>
              <a:gdLst/>
              <a:ahLst/>
              <a:cxnLst/>
              <a:rect r="r" b="b" t="t" l="l"/>
              <a:pathLst>
                <a:path h="346119" w="752518">
                  <a:moveTo>
                    <a:pt x="142253" y="0"/>
                  </a:moveTo>
                  <a:lnTo>
                    <a:pt x="610265" y="0"/>
                  </a:lnTo>
                  <a:cubicBezTo>
                    <a:pt x="647993" y="0"/>
                    <a:pt x="684175" y="14987"/>
                    <a:pt x="710853" y="41665"/>
                  </a:cubicBezTo>
                  <a:cubicBezTo>
                    <a:pt x="737531" y="68342"/>
                    <a:pt x="752518" y="104525"/>
                    <a:pt x="752518" y="142253"/>
                  </a:cubicBezTo>
                  <a:lnTo>
                    <a:pt x="752518" y="203867"/>
                  </a:lnTo>
                  <a:cubicBezTo>
                    <a:pt x="752518" y="241595"/>
                    <a:pt x="737531" y="277777"/>
                    <a:pt x="710853" y="304455"/>
                  </a:cubicBezTo>
                  <a:cubicBezTo>
                    <a:pt x="684175" y="331132"/>
                    <a:pt x="647993" y="346119"/>
                    <a:pt x="610265" y="346119"/>
                  </a:cubicBezTo>
                  <a:lnTo>
                    <a:pt x="142253" y="346119"/>
                  </a:lnTo>
                  <a:cubicBezTo>
                    <a:pt x="104525" y="346119"/>
                    <a:pt x="68342" y="331132"/>
                    <a:pt x="41665" y="304455"/>
                  </a:cubicBezTo>
                  <a:cubicBezTo>
                    <a:pt x="14987" y="277777"/>
                    <a:pt x="0" y="241595"/>
                    <a:pt x="0" y="203867"/>
                  </a:cubicBezTo>
                  <a:lnTo>
                    <a:pt x="0" y="142253"/>
                  </a:lnTo>
                  <a:cubicBezTo>
                    <a:pt x="0" y="104525"/>
                    <a:pt x="14987" y="68342"/>
                    <a:pt x="41665" y="41665"/>
                  </a:cubicBezTo>
                  <a:cubicBezTo>
                    <a:pt x="68342" y="14987"/>
                    <a:pt x="104525" y="0"/>
                    <a:pt x="142253" y="0"/>
                  </a:cubicBez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52518" cy="393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14B3B"/>
                  </a:solidFill>
                  <a:latin typeface="Lato"/>
                </a:rPr>
                <a:t>Requisitos Funcionais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83193" y="4434620"/>
            <a:ext cx="2150960" cy="1091490"/>
            <a:chOff x="0" y="0"/>
            <a:chExt cx="1049422" cy="5325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422" cy="532522"/>
            </a:xfrm>
            <a:custGeom>
              <a:avLst/>
              <a:gdLst/>
              <a:ahLst/>
              <a:cxnLst/>
              <a:rect r="r" b="b" t="t" l="l"/>
              <a:pathLst>
                <a:path h="532522" w="1049422">
                  <a:moveTo>
                    <a:pt x="0" y="0"/>
                  </a:moveTo>
                  <a:lnTo>
                    <a:pt x="1049422" y="0"/>
                  </a:lnTo>
                  <a:lnTo>
                    <a:pt x="104942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5863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9422" cy="570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 Bold"/>
                </a:rPr>
                <a:t>Calendário Integrado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71845" y="4426618"/>
            <a:ext cx="1987455" cy="1091490"/>
            <a:chOff x="0" y="0"/>
            <a:chExt cx="969651" cy="532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9651" cy="532522"/>
            </a:xfrm>
            <a:custGeom>
              <a:avLst/>
              <a:gdLst/>
              <a:ahLst/>
              <a:cxnLst/>
              <a:rect r="r" b="b" t="t" l="l"/>
              <a:pathLst>
                <a:path h="53252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5863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 Bold"/>
                </a:rPr>
                <a:t>Lista de Tarefas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45578" y="6216264"/>
            <a:ext cx="2216055" cy="1460564"/>
            <a:chOff x="0" y="0"/>
            <a:chExt cx="1081181" cy="7125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1181" cy="712588"/>
            </a:xfrm>
            <a:custGeom>
              <a:avLst/>
              <a:gdLst/>
              <a:ahLst/>
              <a:cxnLst/>
              <a:rect r="r" b="b" t="t" l="l"/>
              <a:pathLst>
                <a:path h="712588" w="1081181">
                  <a:moveTo>
                    <a:pt x="0" y="0"/>
                  </a:moveTo>
                  <a:lnTo>
                    <a:pt x="1081181" y="0"/>
                  </a:lnTo>
                  <a:lnTo>
                    <a:pt x="1081181" y="712588"/>
                  </a:lnTo>
                  <a:lnTo>
                    <a:pt x="0" y="712588"/>
                  </a:lnTo>
                  <a:close/>
                </a:path>
              </a:pathLst>
            </a:custGeom>
            <a:solidFill>
              <a:srgbClr val="5863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81181" cy="7506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 Bold"/>
                </a:rPr>
                <a:t>Alertas e Lembretes Personalizáveis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9134153" y="4972363"/>
            <a:ext cx="1228725" cy="8002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H="true">
            <a:off x="10353606" y="5518108"/>
            <a:ext cx="582784" cy="698156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6" id="16"/>
          <p:cNvGrpSpPr/>
          <p:nvPr/>
        </p:nvGrpSpPr>
        <p:grpSpPr>
          <a:xfrm rot="0">
            <a:off x="15128226" y="2743257"/>
            <a:ext cx="2274693" cy="1222248"/>
            <a:chOff x="0" y="0"/>
            <a:chExt cx="1109790" cy="5963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9790" cy="596317"/>
            </a:xfrm>
            <a:custGeom>
              <a:avLst/>
              <a:gdLst/>
              <a:ahLst/>
              <a:cxnLst/>
              <a:rect r="r" b="b" t="t" l="l"/>
              <a:pathLst>
                <a:path h="596317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596317"/>
                  </a:lnTo>
                  <a:lnTo>
                    <a:pt x="0" y="596317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09790" cy="6344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Capa</a:t>
              </a:r>
              <a:r>
                <a:rPr lang="en-US" sz="1500">
                  <a:solidFill>
                    <a:srgbClr val="FFF9F3"/>
                  </a:solidFill>
                  <a:latin typeface="Lato"/>
                </a:rPr>
                <a:t>cidade de criar e gerenciar uma lista de tarefas.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16265572" y="3965505"/>
            <a:ext cx="0" cy="461113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15358387" y="829826"/>
            <a:ext cx="1814371" cy="1222248"/>
            <a:chOff x="0" y="0"/>
            <a:chExt cx="885205" cy="5963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5205" cy="596317"/>
            </a:xfrm>
            <a:custGeom>
              <a:avLst/>
              <a:gdLst/>
              <a:ahLst/>
              <a:cxnLst/>
              <a:rect r="r" b="b" t="t" l="l"/>
              <a:pathLst>
                <a:path h="596317" w="885205">
                  <a:moveTo>
                    <a:pt x="0" y="0"/>
                  </a:moveTo>
                  <a:lnTo>
                    <a:pt x="885205" y="0"/>
                  </a:lnTo>
                  <a:lnTo>
                    <a:pt x="885205" y="596317"/>
                  </a:lnTo>
                  <a:lnTo>
                    <a:pt x="0" y="596317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5205" cy="6344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Funcionalidade de priorização das tarefas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914257" y="6082914"/>
            <a:ext cx="1970734" cy="1727264"/>
            <a:chOff x="0" y="0"/>
            <a:chExt cx="961493" cy="8427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61493" cy="842707"/>
            </a:xfrm>
            <a:custGeom>
              <a:avLst/>
              <a:gdLst/>
              <a:ahLst/>
              <a:cxnLst/>
              <a:rect r="r" b="b" t="t" l="l"/>
              <a:pathLst>
                <a:path h="842707" w="961493">
                  <a:moveTo>
                    <a:pt x="0" y="0"/>
                  </a:moveTo>
                  <a:lnTo>
                    <a:pt x="961493" y="0"/>
                  </a:lnTo>
                  <a:lnTo>
                    <a:pt x="961493" y="842707"/>
                  </a:lnTo>
                  <a:lnTo>
                    <a:pt x="0" y="842707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61493" cy="8808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Opções para configurar alertas e lembretes personalizados.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H="true">
            <a:off x="8884991" y="6946545"/>
            <a:ext cx="360587" cy="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7" id="27"/>
          <p:cNvGrpSpPr/>
          <p:nvPr/>
        </p:nvGrpSpPr>
        <p:grpSpPr>
          <a:xfrm rot="0">
            <a:off x="6474594" y="8284178"/>
            <a:ext cx="2850060" cy="1488948"/>
            <a:chOff x="0" y="0"/>
            <a:chExt cx="1390503" cy="72643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90503" cy="726436"/>
            </a:xfrm>
            <a:custGeom>
              <a:avLst/>
              <a:gdLst/>
              <a:ahLst/>
              <a:cxnLst/>
              <a:rect r="r" b="b" t="t" l="l"/>
              <a:pathLst>
                <a:path h="726436" w="1390503">
                  <a:moveTo>
                    <a:pt x="0" y="0"/>
                  </a:moveTo>
                  <a:lnTo>
                    <a:pt x="1390503" y="0"/>
                  </a:lnTo>
                  <a:lnTo>
                    <a:pt x="1390503" y="726436"/>
                  </a:lnTo>
                  <a:lnTo>
                    <a:pt x="0" y="726436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390503" cy="7645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Funcionalidade para associar lembretes a tarefas específicas ou eventos no calendário.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7899624" y="7810177"/>
            <a:ext cx="0" cy="474001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 flipV="true">
            <a:off x="16265572" y="2052074"/>
            <a:ext cx="0" cy="691183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 flipV="true">
            <a:off x="13628302" y="4972363"/>
            <a:ext cx="1643543" cy="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 rot="0">
            <a:off x="0" y="0"/>
            <a:ext cx="5751203" cy="102870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4" id="34"/>
          <p:cNvGrpSpPr/>
          <p:nvPr/>
        </p:nvGrpSpPr>
        <p:grpSpPr>
          <a:xfrm rot="0">
            <a:off x="1028700" y="8505825"/>
            <a:ext cx="2763002" cy="752475"/>
            <a:chOff x="0" y="0"/>
            <a:chExt cx="3684002" cy="1003300"/>
          </a:xfrm>
        </p:grpSpPr>
        <p:sp>
          <p:nvSpPr>
            <p:cNvPr name="AutoShape 35" id="3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414B3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6" id="36"/>
            <p:cNvSpPr txBox="true"/>
            <p:nvPr/>
          </p:nvSpPr>
          <p:spPr>
            <a:xfrm rot="0">
              <a:off x="573163" y="334222"/>
              <a:ext cx="2537675" cy="32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9F3"/>
                  </a:solidFill>
                  <a:latin typeface="Open Sauce"/>
                  <a:hlinkClick r:id="rId2" action="ppaction://hlinksldjump"/>
                </a:rPr>
                <a:t>Voltar ao </a:t>
              </a:r>
              <a:r>
                <a:rPr lang="en-US" sz="1600">
                  <a:solidFill>
                    <a:srgbClr val="FFF9F3"/>
                  </a:solidFill>
                  <a:latin typeface="Open Sauce Bold"/>
                  <a:hlinkClick r:id="rId2" action="ppaction://hlinksldjump"/>
                </a:rPr>
                <a:t>índice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28700" y="3871725"/>
            <a:ext cx="396117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</a:pPr>
            <a:r>
              <a:rPr lang="en-US" sz="6500" spc="-130">
                <a:solidFill>
                  <a:srgbClr val="414B3B"/>
                </a:solidFill>
                <a:latin typeface="Lato Heavy Bold"/>
              </a:rPr>
              <a:t>Requisitos Funcionais</a:t>
            </a:r>
          </a:p>
        </p:txBody>
      </p:sp>
      <p:sp>
        <p:nvSpPr>
          <p:cNvPr name="AutoShape 38" id="38"/>
          <p:cNvSpPr/>
          <p:nvPr/>
        </p:nvSpPr>
        <p:spPr>
          <a:xfrm flipH="true">
            <a:off x="14881835" y="1436922"/>
            <a:ext cx="476552" cy="1341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9" id="39"/>
          <p:cNvGrpSpPr/>
          <p:nvPr/>
        </p:nvGrpSpPr>
        <p:grpSpPr>
          <a:xfrm rot="0">
            <a:off x="13067464" y="705858"/>
            <a:ext cx="1814371" cy="1488948"/>
            <a:chOff x="0" y="0"/>
            <a:chExt cx="885205" cy="72643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85205" cy="726436"/>
            </a:xfrm>
            <a:custGeom>
              <a:avLst/>
              <a:gdLst/>
              <a:ahLst/>
              <a:cxnLst/>
              <a:rect r="r" b="b" t="t" l="l"/>
              <a:pathLst>
                <a:path h="726436" w="885205">
                  <a:moveTo>
                    <a:pt x="0" y="0"/>
                  </a:moveTo>
                  <a:lnTo>
                    <a:pt x="885205" y="0"/>
                  </a:lnTo>
                  <a:lnTo>
                    <a:pt x="885205" y="726436"/>
                  </a:lnTo>
                  <a:lnTo>
                    <a:pt x="0" y="726436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885205" cy="7645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Opção para categorizar as tarefas por tipo ou assunto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 flipV="true">
            <a:off x="8058673" y="3988960"/>
            <a:ext cx="6404" cy="44566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3" id="43"/>
          <p:cNvGrpSpPr/>
          <p:nvPr/>
        </p:nvGrpSpPr>
        <p:grpSpPr>
          <a:xfrm rot="0">
            <a:off x="6983193" y="2500012"/>
            <a:ext cx="2163768" cy="1488948"/>
            <a:chOff x="0" y="0"/>
            <a:chExt cx="1055671" cy="72643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55671" cy="726436"/>
            </a:xfrm>
            <a:custGeom>
              <a:avLst/>
              <a:gdLst/>
              <a:ahLst/>
              <a:cxnLst/>
              <a:rect r="r" b="b" t="t" l="l"/>
              <a:pathLst>
                <a:path h="726436" w="1055671">
                  <a:moveTo>
                    <a:pt x="0" y="0"/>
                  </a:moveTo>
                  <a:lnTo>
                    <a:pt x="1055671" y="0"/>
                  </a:lnTo>
                  <a:lnTo>
                    <a:pt x="1055671" y="726436"/>
                  </a:lnTo>
                  <a:lnTo>
                    <a:pt x="0" y="726436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055671" cy="7645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Recurso de calendário para planejamento de estudos.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6983193" y="300268"/>
            <a:ext cx="2150960" cy="1755648"/>
            <a:chOff x="0" y="0"/>
            <a:chExt cx="1049422" cy="85655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49422" cy="856555"/>
            </a:xfrm>
            <a:custGeom>
              <a:avLst/>
              <a:gdLst/>
              <a:ahLst/>
              <a:cxnLst/>
              <a:rect r="r" b="b" t="t" l="l"/>
              <a:pathLst>
                <a:path h="856555" w="1049422">
                  <a:moveTo>
                    <a:pt x="0" y="0"/>
                  </a:moveTo>
                  <a:lnTo>
                    <a:pt x="1049422" y="0"/>
                  </a:lnTo>
                  <a:lnTo>
                    <a:pt x="1049422" y="856555"/>
                  </a:lnTo>
                  <a:lnTo>
                    <a:pt x="0" y="856555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049422" cy="89465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Capacidade de definir prazos e lembretes para as tarefas e compromissos.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flipV="true">
            <a:off x="8042745" y="2027661"/>
            <a:ext cx="6404" cy="47248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0" id="50"/>
          <p:cNvGrpSpPr/>
          <p:nvPr/>
        </p:nvGrpSpPr>
        <p:grpSpPr>
          <a:xfrm rot="0">
            <a:off x="9535607" y="307943"/>
            <a:ext cx="2801565" cy="1460563"/>
            <a:chOff x="0" y="0"/>
            <a:chExt cx="1366843" cy="71258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66843" cy="712588"/>
            </a:xfrm>
            <a:custGeom>
              <a:avLst/>
              <a:gdLst/>
              <a:ahLst/>
              <a:cxnLst/>
              <a:rect r="r" b="b" t="t" l="l"/>
              <a:pathLst>
                <a:path h="712588" w="1366843">
                  <a:moveTo>
                    <a:pt x="0" y="0"/>
                  </a:moveTo>
                  <a:lnTo>
                    <a:pt x="1366843" y="0"/>
                  </a:lnTo>
                  <a:lnTo>
                    <a:pt x="1366843" y="712588"/>
                  </a:lnTo>
                  <a:lnTo>
                    <a:pt x="0" y="712588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366843" cy="7506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Integração com a lista de tarefas para vincular tarefas específicas ao calendário.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9146961" y="1038225"/>
            <a:ext cx="388646" cy="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4" id="54"/>
          <p:cNvGrpSpPr/>
          <p:nvPr/>
        </p:nvGrpSpPr>
        <p:grpSpPr>
          <a:xfrm rot="0">
            <a:off x="12490323" y="6236464"/>
            <a:ext cx="1987455" cy="1222248"/>
            <a:chOff x="0" y="0"/>
            <a:chExt cx="969651" cy="59631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69651" cy="596317"/>
            </a:xfrm>
            <a:custGeom>
              <a:avLst/>
              <a:gdLst/>
              <a:ahLst/>
              <a:cxnLst/>
              <a:rect r="r" b="b" t="t" l="l"/>
              <a:pathLst>
                <a:path h="596317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96317"/>
                  </a:lnTo>
                  <a:lnTo>
                    <a:pt x="0" y="596317"/>
                  </a:lnTo>
                  <a:close/>
                </a:path>
              </a:pathLst>
            </a:custGeom>
            <a:solidFill>
              <a:srgbClr val="586352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969651" cy="63441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 Bold"/>
                </a:rPr>
                <a:t>Ferramentas de Análise de Desempenho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12879493" y="5526110"/>
            <a:ext cx="604557" cy="710354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8" id="58"/>
          <p:cNvGrpSpPr/>
          <p:nvPr/>
        </p:nvGrpSpPr>
        <p:grpSpPr>
          <a:xfrm rot="0">
            <a:off x="12480808" y="8200993"/>
            <a:ext cx="1987455" cy="1755648"/>
            <a:chOff x="0" y="0"/>
            <a:chExt cx="969651" cy="85655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969651" cy="856555"/>
            </a:xfrm>
            <a:custGeom>
              <a:avLst/>
              <a:gdLst/>
              <a:ahLst/>
              <a:cxnLst/>
              <a:rect r="r" b="b" t="t" l="l"/>
              <a:pathLst>
                <a:path h="856555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856555"/>
                  </a:lnTo>
                  <a:lnTo>
                    <a:pt x="0" y="856555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969651" cy="89465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Recursos para analisar o desempenho acadêmico dos usuários.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5452076" y="8191468"/>
            <a:ext cx="1987455" cy="1755648"/>
            <a:chOff x="0" y="0"/>
            <a:chExt cx="969651" cy="856555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969651" cy="856555"/>
            </a:xfrm>
            <a:custGeom>
              <a:avLst/>
              <a:gdLst/>
              <a:ahLst/>
              <a:cxnLst/>
              <a:rect r="r" b="b" t="t" l="l"/>
              <a:pathLst>
                <a:path h="856555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856555"/>
                  </a:lnTo>
                  <a:lnTo>
                    <a:pt x="0" y="856555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969651" cy="89465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Capacidade de identificar áreas de melhoria com base nos dados de desempenho.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 flipH="true">
            <a:off x="13474536" y="7458712"/>
            <a:ext cx="9515" cy="742281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5" id="65"/>
          <p:cNvSpPr/>
          <p:nvPr/>
        </p:nvSpPr>
        <p:spPr>
          <a:xfrm>
            <a:off x="14468264" y="9055100"/>
            <a:ext cx="983813" cy="14192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6" id="66"/>
          <p:cNvGrpSpPr/>
          <p:nvPr/>
        </p:nvGrpSpPr>
        <p:grpSpPr>
          <a:xfrm rot="0">
            <a:off x="15166907" y="6082914"/>
            <a:ext cx="2557794" cy="1755648"/>
            <a:chOff x="0" y="0"/>
            <a:chExt cx="1247911" cy="856555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247911" cy="856555"/>
            </a:xfrm>
            <a:custGeom>
              <a:avLst/>
              <a:gdLst/>
              <a:ahLst/>
              <a:cxnLst/>
              <a:rect r="r" b="b" t="t" l="l"/>
              <a:pathLst>
                <a:path h="856555" w="1247911">
                  <a:moveTo>
                    <a:pt x="0" y="0"/>
                  </a:moveTo>
                  <a:lnTo>
                    <a:pt x="1247911" y="0"/>
                  </a:lnTo>
                  <a:lnTo>
                    <a:pt x="1247911" y="856555"/>
                  </a:lnTo>
                  <a:lnTo>
                    <a:pt x="0" y="856555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1247911" cy="89465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Funcionalidade para acompanhar o progresso ao longo do tempo e definir metas de aprendizado.</a:t>
              </a:r>
            </a:p>
          </p:txBody>
        </p:sp>
      </p:grpSp>
      <p:sp>
        <p:nvSpPr>
          <p:cNvPr name="AutoShape 69" id="69"/>
          <p:cNvSpPr/>
          <p:nvPr/>
        </p:nvSpPr>
        <p:spPr>
          <a:xfrm flipH="true" flipV="true">
            <a:off x="16445804" y="7838562"/>
            <a:ext cx="9525" cy="352906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0" id="70"/>
          <p:cNvGrpSpPr/>
          <p:nvPr/>
        </p:nvGrpSpPr>
        <p:grpSpPr>
          <a:xfrm rot="0">
            <a:off x="1028700" y="533115"/>
            <a:ext cx="4275381" cy="1010220"/>
            <a:chOff x="0" y="0"/>
            <a:chExt cx="5700508" cy="1346959"/>
          </a:xfrm>
        </p:grpSpPr>
        <p:sp>
          <p:nvSpPr>
            <p:cNvPr name="Freeform 71" id="71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2" id="72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3" id="73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586352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74" id="74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6" id="76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4992" y="735923"/>
            <a:ext cx="3265423" cy="1501927"/>
            <a:chOff x="0" y="0"/>
            <a:chExt cx="752518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2518" cy="346119"/>
            </a:xfrm>
            <a:custGeom>
              <a:avLst/>
              <a:gdLst/>
              <a:ahLst/>
              <a:cxnLst/>
              <a:rect r="r" b="b" t="t" l="l"/>
              <a:pathLst>
                <a:path h="346119" w="752518">
                  <a:moveTo>
                    <a:pt x="142253" y="0"/>
                  </a:moveTo>
                  <a:lnTo>
                    <a:pt x="610265" y="0"/>
                  </a:lnTo>
                  <a:cubicBezTo>
                    <a:pt x="647993" y="0"/>
                    <a:pt x="684175" y="14987"/>
                    <a:pt x="710853" y="41665"/>
                  </a:cubicBezTo>
                  <a:cubicBezTo>
                    <a:pt x="737531" y="68342"/>
                    <a:pt x="752518" y="104525"/>
                    <a:pt x="752518" y="142253"/>
                  </a:cubicBezTo>
                  <a:lnTo>
                    <a:pt x="752518" y="203867"/>
                  </a:lnTo>
                  <a:cubicBezTo>
                    <a:pt x="752518" y="241595"/>
                    <a:pt x="737531" y="277777"/>
                    <a:pt x="710853" y="304455"/>
                  </a:cubicBezTo>
                  <a:cubicBezTo>
                    <a:pt x="684175" y="331132"/>
                    <a:pt x="647993" y="346119"/>
                    <a:pt x="610265" y="346119"/>
                  </a:cubicBezTo>
                  <a:lnTo>
                    <a:pt x="142253" y="346119"/>
                  </a:lnTo>
                  <a:cubicBezTo>
                    <a:pt x="104525" y="346119"/>
                    <a:pt x="68342" y="331132"/>
                    <a:pt x="41665" y="304455"/>
                  </a:cubicBezTo>
                  <a:cubicBezTo>
                    <a:pt x="14987" y="277777"/>
                    <a:pt x="0" y="241595"/>
                    <a:pt x="0" y="203867"/>
                  </a:cubicBezTo>
                  <a:lnTo>
                    <a:pt x="0" y="142253"/>
                  </a:lnTo>
                  <a:cubicBezTo>
                    <a:pt x="0" y="104525"/>
                    <a:pt x="14987" y="68342"/>
                    <a:pt x="41665" y="41665"/>
                  </a:cubicBezTo>
                  <a:cubicBezTo>
                    <a:pt x="68342" y="14987"/>
                    <a:pt x="104525" y="0"/>
                    <a:pt x="142253" y="0"/>
                  </a:cubicBez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52518" cy="393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14B3B"/>
                  </a:solidFill>
                  <a:latin typeface="Lato"/>
                </a:rPr>
                <a:t>Requisitos Não Funcionais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01945" y="756605"/>
            <a:ext cx="2216055" cy="1460564"/>
            <a:chOff x="0" y="0"/>
            <a:chExt cx="1081181" cy="7125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1181" cy="712588"/>
            </a:xfrm>
            <a:custGeom>
              <a:avLst/>
              <a:gdLst/>
              <a:ahLst/>
              <a:cxnLst/>
              <a:rect r="r" b="b" t="t" l="l"/>
              <a:pathLst>
                <a:path h="712588" w="1081181">
                  <a:moveTo>
                    <a:pt x="0" y="0"/>
                  </a:moveTo>
                  <a:lnTo>
                    <a:pt x="1081181" y="0"/>
                  </a:lnTo>
                  <a:lnTo>
                    <a:pt x="1081181" y="712588"/>
                  </a:lnTo>
                  <a:lnTo>
                    <a:pt x="0" y="712588"/>
                  </a:lnTo>
                  <a:close/>
                </a:path>
              </a:pathLst>
            </a:custGeom>
            <a:solidFill>
              <a:srgbClr val="5863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81181" cy="7506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 Bold"/>
                </a:rPr>
                <a:t>Desempenho e Escalabilidade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7930415" y="1486887"/>
            <a:ext cx="971530" cy="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rot="0">
            <a:off x="12536797" y="0"/>
            <a:ext cx="5751203" cy="10287000"/>
          </a:xfrm>
          <a:prstGeom prst="rect">
            <a:avLst/>
          </a:prstGeom>
          <a:solidFill>
            <a:srgbClr val="FFF9F3"/>
          </a:solidFill>
        </p:spPr>
      </p:sp>
      <p:sp>
        <p:nvSpPr>
          <p:cNvPr name="AutoShape 10" id="10"/>
          <p:cNvSpPr/>
          <p:nvPr/>
        </p:nvSpPr>
        <p:spPr>
          <a:xfrm>
            <a:off x="13565497" y="8882063"/>
            <a:ext cx="2763002" cy="0"/>
          </a:xfrm>
          <a:prstGeom prst="line">
            <a:avLst/>
          </a:prstGeom>
          <a:ln cap="rnd" w="75247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3995369" y="8754110"/>
            <a:ext cx="1903256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600">
                <a:solidFill>
                  <a:srgbClr val="FFF9F3"/>
                </a:solidFill>
                <a:latin typeface="Open Sauce"/>
                <a:hlinkClick r:id="rId2" action="ppaction://hlinksldjump"/>
              </a:rPr>
              <a:t>Voltar ao </a:t>
            </a:r>
            <a:r>
              <a:rPr lang="en-US" sz="1600">
                <a:solidFill>
                  <a:srgbClr val="FFF9F3"/>
                </a:solidFill>
                <a:latin typeface="Open Sauce Bold"/>
                <a:hlinkClick r:id="rId2" action="ppaction://hlinksldjump"/>
              </a:rPr>
              <a:t>índice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5497" y="3376425"/>
            <a:ext cx="3961175" cy="31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</a:pPr>
            <a:r>
              <a:rPr lang="en-US" sz="6500" spc="-130">
                <a:solidFill>
                  <a:srgbClr val="414B3B"/>
                </a:solidFill>
                <a:latin typeface="Lato Heavy Bold"/>
              </a:rPr>
              <a:t>Requisitos Não Funcionais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303976" y="2812830"/>
            <a:ext cx="1987455" cy="1193864"/>
            <a:chOff x="0" y="0"/>
            <a:chExt cx="969651" cy="5824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9651" cy="582469"/>
            </a:xfrm>
            <a:custGeom>
              <a:avLst/>
              <a:gdLst/>
              <a:ahLst/>
              <a:cxnLst/>
              <a:rect r="r" b="b" t="t" l="l"/>
              <a:pathLst>
                <a:path h="582469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82469"/>
                  </a:lnTo>
                  <a:lnTo>
                    <a:pt x="0" y="582469"/>
                  </a:lnTo>
                  <a:close/>
                </a:path>
              </a:pathLst>
            </a:custGeom>
            <a:solidFill>
              <a:srgbClr val="58635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69651" cy="62056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 Bold"/>
                </a:rPr>
                <a:t>Acessibilidade Integrada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6297704" y="2237850"/>
            <a:ext cx="0" cy="57498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8731076" y="2812830"/>
            <a:ext cx="2557794" cy="1727264"/>
            <a:chOff x="0" y="0"/>
            <a:chExt cx="1247911" cy="8427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7911" cy="842707"/>
            </a:xfrm>
            <a:custGeom>
              <a:avLst/>
              <a:gdLst/>
              <a:ahLst/>
              <a:cxnLst/>
              <a:rect r="r" b="b" t="t" l="l"/>
              <a:pathLst>
                <a:path h="842707" w="1247911">
                  <a:moveTo>
                    <a:pt x="0" y="0"/>
                  </a:moveTo>
                  <a:lnTo>
                    <a:pt x="1247911" y="0"/>
                  </a:lnTo>
                  <a:lnTo>
                    <a:pt x="1247911" y="842707"/>
                  </a:lnTo>
                  <a:lnTo>
                    <a:pt x="0" y="842707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47911" cy="8808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Desempenho rápido e responsivo, mesmo em momentos de carga elevada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0009973" y="2217168"/>
            <a:ext cx="0" cy="595662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477407" y="756605"/>
            <a:ext cx="2216055" cy="1460564"/>
            <a:chOff x="0" y="0"/>
            <a:chExt cx="1081181" cy="7125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1181" cy="712588"/>
            </a:xfrm>
            <a:custGeom>
              <a:avLst/>
              <a:gdLst/>
              <a:ahLst/>
              <a:cxnLst/>
              <a:rect r="r" b="b" t="t" l="l"/>
              <a:pathLst>
                <a:path h="712588" w="1081181">
                  <a:moveTo>
                    <a:pt x="0" y="0"/>
                  </a:moveTo>
                  <a:lnTo>
                    <a:pt x="1081181" y="0"/>
                  </a:lnTo>
                  <a:lnTo>
                    <a:pt x="1081181" y="712588"/>
                  </a:lnTo>
                  <a:lnTo>
                    <a:pt x="0" y="712588"/>
                  </a:lnTo>
                  <a:close/>
                </a:path>
              </a:pathLst>
            </a:custGeom>
            <a:solidFill>
              <a:srgbClr val="58635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81181" cy="7506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 Bold"/>
                </a:rPr>
                <a:t>Segurança e Privacidade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 flipV="true">
            <a:off x="3693462" y="1486887"/>
            <a:ext cx="971530" cy="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5303976" y="4540094"/>
            <a:ext cx="1987455" cy="2289048"/>
            <a:chOff x="0" y="0"/>
            <a:chExt cx="969651" cy="111679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9651" cy="1116793"/>
            </a:xfrm>
            <a:custGeom>
              <a:avLst/>
              <a:gdLst/>
              <a:ahLst/>
              <a:cxnLst/>
              <a:rect r="r" b="b" t="t" l="l"/>
              <a:pathLst>
                <a:path h="1116793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1116793"/>
                  </a:lnTo>
                  <a:lnTo>
                    <a:pt x="0" y="1116793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969651" cy="11548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Conformidade com padrões de acessibilidade, como WCAG (Web Content Accessibility Guidelines).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6297704" y="4006694"/>
            <a:ext cx="0" cy="533400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5342076" y="7458681"/>
            <a:ext cx="1911255" cy="2260664"/>
            <a:chOff x="0" y="0"/>
            <a:chExt cx="932474" cy="110294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32474" cy="1102945"/>
            </a:xfrm>
            <a:custGeom>
              <a:avLst/>
              <a:gdLst/>
              <a:ahLst/>
              <a:cxnLst/>
              <a:rect r="r" b="b" t="t" l="l"/>
              <a:pathLst>
                <a:path h="1102945" w="932474">
                  <a:moveTo>
                    <a:pt x="0" y="0"/>
                  </a:moveTo>
                  <a:lnTo>
                    <a:pt x="932474" y="0"/>
                  </a:lnTo>
                  <a:lnTo>
                    <a:pt x="932474" y="1102945"/>
                  </a:lnTo>
                  <a:lnTo>
                    <a:pt x="0" y="1102945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932474" cy="114104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Garantia de que todas as funcionalidades sejam acessíveis para usuários com deficiências.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6297704" y="6829142"/>
            <a:ext cx="0" cy="629539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3" id="33"/>
          <p:cNvGrpSpPr/>
          <p:nvPr/>
        </p:nvGrpSpPr>
        <p:grpSpPr>
          <a:xfrm rot="0">
            <a:off x="8731076" y="5135756"/>
            <a:ext cx="2557794" cy="1727264"/>
            <a:chOff x="0" y="0"/>
            <a:chExt cx="1247911" cy="84270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47911" cy="842707"/>
            </a:xfrm>
            <a:custGeom>
              <a:avLst/>
              <a:gdLst/>
              <a:ahLst/>
              <a:cxnLst/>
              <a:rect r="r" b="b" t="t" l="l"/>
              <a:pathLst>
                <a:path h="842707" w="1247911">
                  <a:moveTo>
                    <a:pt x="0" y="0"/>
                  </a:moveTo>
                  <a:lnTo>
                    <a:pt x="1247911" y="0"/>
                  </a:lnTo>
                  <a:lnTo>
                    <a:pt x="1247911" y="842707"/>
                  </a:lnTo>
                  <a:lnTo>
                    <a:pt x="0" y="842707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247911" cy="8808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Capacidade de lidar com um grande número de usuários simultaneamente.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0009973" y="4540094"/>
            <a:ext cx="0" cy="595662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1307098" y="2812830"/>
            <a:ext cx="2557794" cy="1727264"/>
            <a:chOff x="0" y="0"/>
            <a:chExt cx="1247911" cy="84270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47911" cy="842707"/>
            </a:xfrm>
            <a:custGeom>
              <a:avLst/>
              <a:gdLst/>
              <a:ahLst/>
              <a:cxnLst/>
              <a:rect r="r" b="b" t="t" l="l"/>
              <a:pathLst>
                <a:path h="842707" w="1247911">
                  <a:moveTo>
                    <a:pt x="0" y="0"/>
                  </a:moveTo>
                  <a:lnTo>
                    <a:pt x="1247911" y="0"/>
                  </a:lnTo>
                  <a:lnTo>
                    <a:pt x="1247911" y="842707"/>
                  </a:lnTo>
                  <a:lnTo>
                    <a:pt x="0" y="842707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47911" cy="8808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Implementação de medidas de segurança robustas para proteger os dados dos usuários.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2585995" y="2217168"/>
            <a:ext cx="0" cy="595662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1307098" y="5135756"/>
            <a:ext cx="2557794" cy="2289048"/>
            <a:chOff x="0" y="0"/>
            <a:chExt cx="1247911" cy="111679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47911" cy="1116793"/>
            </a:xfrm>
            <a:custGeom>
              <a:avLst/>
              <a:gdLst/>
              <a:ahLst/>
              <a:cxnLst/>
              <a:rect r="r" b="b" t="t" l="l"/>
              <a:pathLst>
                <a:path h="1116793" w="1247911">
                  <a:moveTo>
                    <a:pt x="0" y="0"/>
                  </a:moveTo>
                  <a:lnTo>
                    <a:pt x="1247911" y="0"/>
                  </a:lnTo>
                  <a:lnTo>
                    <a:pt x="1247911" y="1116793"/>
                  </a:lnTo>
                  <a:lnTo>
                    <a:pt x="0" y="1116793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247911" cy="11548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Conformidade com regulamentos de privacidade, como GDPR (General Data Protection Regulation) e LGPD (Lei Geral de Proteção de Dados).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2585995" y="4540094"/>
            <a:ext cx="0" cy="595662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959828" y="7992081"/>
            <a:ext cx="3251214" cy="1727264"/>
            <a:chOff x="0" y="0"/>
            <a:chExt cx="1586220" cy="84270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86220" cy="842707"/>
            </a:xfrm>
            <a:custGeom>
              <a:avLst/>
              <a:gdLst/>
              <a:ahLst/>
              <a:cxnLst/>
              <a:rect r="r" b="b" t="t" l="l"/>
              <a:pathLst>
                <a:path h="842707" w="1586220">
                  <a:moveTo>
                    <a:pt x="0" y="0"/>
                  </a:moveTo>
                  <a:lnTo>
                    <a:pt x="1586220" y="0"/>
                  </a:lnTo>
                  <a:lnTo>
                    <a:pt x="1586220" y="842707"/>
                  </a:lnTo>
                  <a:lnTo>
                    <a:pt x="0" y="842707"/>
                  </a:lnTo>
                  <a:close/>
                </a:path>
              </a:pathLst>
            </a:custGeom>
            <a:solidFill>
              <a:srgbClr val="2B3425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586220" cy="8808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9F3"/>
                  </a:solidFill>
                  <a:latin typeface="Lato"/>
                </a:rPr>
                <a:t>Controles de acesso para garantir que apenas usuários autorizados tenham acesso aos dados e funcionalidades do sistema.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2585434" y="7424804"/>
            <a:ext cx="561" cy="567277"/>
          </a:xfrm>
          <a:prstGeom prst="line">
            <a:avLst/>
          </a:prstGeom>
          <a:ln cap="rnd" w="19050">
            <a:solidFill>
              <a:srgbClr val="FFF9F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9" id="49"/>
          <p:cNvGrpSpPr/>
          <p:nvPr/>
        </p:nvGrpSpPr>
        <p:grpSpPr>
          <a:xfrm rot="0">
            <a:off x="13565497" y="476667"/>
            <a:ext cx="4275381" cy="1010220"/>
            <a:chOff x="0" y="0"/>
            <a:chExt cx="5700508" cy="1346959"/>
          </a:xfrm>
        </p:grpSpPr>
        <p:sp>
          <p:nvSpPr>
            <p:cNvPr name="Freeform 50" id="50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586352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53" id="53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751203" cy="10287000"/>
          </a:xfrm>
          <a:prstGeom prst="rect">
            <a:avLst/>
          </a:prstGeom>
          <a:solidFill>
            <a:srgbClr val="728E6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7049383"/>
            <a:ext cx="2763002" cy="752475"/>
            <a:chOff x="0" y="0"/>
            <a:chExt cx="3684002" cy="1003300"/>
          </a:xfrm>
        </p:grpSpPr>
        <p:sp>
          <p:nvSpPr>
            <p:cNvPr name="AutoShape 4" id="4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FFF9F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573163" y="236008"/>
              <a:ext cx="2537675" cy="46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8CA87C"/>
                  </a:solidFill>
                  <a:latin typeface="Lato Heavy Bold"/>
                  <a:hlinkClick r:id="rId2" action="ppaction://hlinksldjump"/>
                </a:rPr>
                <a:t>Voltar ao índice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4275381" cy="1010220"/>
            <a:chOff x="0" y="0"/>
            <a:chExt cx="5700508" cy="1346959"/>
          </a:xfrm>
        </p:grpSpPr>
        <p:sp>
          <p:nvSpPr>
            <p:cNvPr name="Freeform 7" id="7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FFF9F3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FFF9F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153991" y="1834910"/>
            <a:ext cx="11763877" cy="661718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3805050"/>
            <a:ext cx="3961175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9F3"/>
                </a:solidFill>
                <a:latin typeface="Lato Heavy Bold"/>
              </a:rPr>
              <a:t>Principais Telas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7135" y="-9285764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8882062"/>
            <a:ext cx="18288000" cy="1404938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762499" y="9208294"/>
            <a:ext cx="2763002" cy="752475"/>
            <a:chOff x="0" y="0"/>
            <a:chExt cx="3684002" cy="1003300"/>
          </a:xfrm>
        </p:grpSpPr>
        <p:sp>
          <p:nvSpPr>
            <p:cNvPr name="AutoShape 6" id="6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8CA8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573163" y="334222"/>
              <a:ext cx="2537675" cy="32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414B3B"/>
                  </a:solidFill>
                  <a:latin typeface="Open Sauce"/>
                  <a:hlinkClick r:id="rId2" action="ppaction://hlinksldjump"/>
                </a:rPr>
                <a:t>Voltar ao </a:t>
              </a:r>
              <a:r>
                <a:rPr lang="en-US" sz="1600">
                  <a:solidFill>
                    <a:srgbClr val="414B3B"/>
                  </a:solidFill>
                  <a:latin typeface="Open Sauce Bold"/>
                  <a:hlinkClick r:id="rId2" action="ppaction://hlinksldjump"/>
                </a:rPr>
                <a:t>índice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8700" y="4402376"/>
          <a:ext cx="16230600" cy="3933825"/>
        </p:xfrm>
        <a:graphic>
          <a:graphicData uri="http://schemas.openxmlformats.org/drawingml/2006/table">
            <a:tbl>
              <a:tblPr/>
              <a:tblGrid>
                <a:gridCol w="1705091"/>
                <a:gridCol w="2645657"/>
                <a:gridCol w="2276283"/>
                <a:gridCol w="2532685"/>
                <a:gridCol w="2327836"/>
                <a:gridCol w="2413774"/>
                <a:gridCol w="2329274"/>
              </a:tblGrid>
              <a:tr h="119265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FFFFFF"/>
                          </a:solidFill>
                          <a:latin typeface="Lato Heavy Bold"/>
                        </a:rPr>
                        <a:t>Divisões da Equipe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FFFFFF"/>
                          </a:solidFill>
                          <a:latin typeface="Lato Heavy Bold"/>
                        </a:rPr>
                        <a:t>Raphael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FFFFFF"/>
                          </a:solidFill>
                          <a:latin typeface="Lato Heavy Bold"/>
                        </a:rPr>
                        <a:t>Ana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FFFFFF"/>
                          </a:solidFill>
                          <a:latin typeface="Lato Heavy Bold"/>
                        </a:rPr>
                        <a:t>Victor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FFFFFF"/>
                          </a:solidFill>
                          <a:latin typeface="Lato Heavy Bold"/>
                        </a:rPr>
                        <a:t>Rafael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FFFFFF"/>
                          </a:solidFill>
                          <a:latin typeface="Lato Heavy Bold"/>
                        </a:rPr>
                        <a:t>Lucas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FFFFFF"/>
                          </a:solidFill>
                          <a:latin typeface="Lato Heavy Bold"/>
                        </a:rPr>
                        <a:t>Mateus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52"/>
                    </a:solidFill>
                  </a:tcPr>
                </a:tc>
              </a:tr>
              <a:tr h="119265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FFFFFF"/>
                          </a:solidFill>
                          <a:latin typeface="Lato Heavy Bold"/>
                        </a:rPr>
                        <a:t>Design Thinking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Mapa de Stakeholders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Entrevista Qualitativa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Matriz de Alinhamento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Mapa de Priorização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Personas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Mural de Possibilidades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</a:tr>
              <a:tr h="154852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 strike="noStrike" u="none">
                          <a:solidFill>
                            <a:srgbClr val="FFFFFF"/>
                          </a:solidFill>
                          <a:latin typeface="Lato Heavy Bold"/>
                        </a:rPr>
                        <a:t>Relatório Técnico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635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Contexto do Projeto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Especificação do Projeto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Metodologia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Metodologia e Especificação do Projeto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Contexto do Projeto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2B3425"/>
                          </a:solidFill>
                          <a:latin typeface="Lato Heavy"/>
                        </a:rPr>
                        <a:t>Projeto de Interface e PPT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8CA8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5388285" y="1654004"/>
            <a:ext cx="7511429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9F3"/>
                </a:solidFill>
                <a:latin typeface="Lato Heavy Bold"/>
              </a:rPr>
              <a:t>Metodologia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84404" y="612929"/>
            <a:ext cx="3519191" cy="831541"/>
            <a:chOff x="0" y="0"/>
            <a:chExt cx="4692255" cy="1108722"/>
          </a:xfrm>
        </p:grpSpPr>
        <p:sp>
          <p:nvSpPr>
            <p:cNvPr name="Freeform 11" id="11"/>
            <p:cNvSpPr/>
            <p:nvPr/>
          </p:nvSpPr>
          <p:spPr>
            <a:xfrm flipH="false" flipV="false" rot="-990543">
              <a:off x="4088448" y="463100"/>
              <a:ext cx="538406" cy="538406"/>
            </a:xfrm>
            <a:custGeom>
              <a:avLst/>
              <a:gdLst/>
              <a:ahLst/>
              <a:cxnLst/>
              <a:rect r="r" b="b" t="t" l="l"/>
              <a:pathLst>
                <a:path h="538406" w="538406">
                  <a:moveTo>
                    <a:pt x="0" y="0"/>
                  </a:moveTo>
                  <a:lnTo>
                    <a:pt x="538406" y="0"/>
                  </a:lnTo>
                  <a:lnTo>
                    <a:pt x="538406" y="538406"/>
                  </a:lnTo>
                  <a:lnTo>
                    <a:pt x="0" y="538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10518312">
              <a:off x="3697550" y="728253"/>
              <a:ext cx="462157" cy="362163"/>
            </a:xfrm>
            <a:custGeom>
              <a:avLst/>
              <a:gdLst/>
              <a:ahLst/>
              <a:cxnLst/>
              <a:rect r="r" b="b" t="t" l="l"/>
              <a:pathLst>
                <a:path h="362163" w="462157">
                  <a:moveTo>
                    <a:pt x="462156" y="0"/>
                  </a:moveTo>
                  <a:lnTo>
                    <a:pt x="0" y="0"/>
                  </a:lnTo>
                  <a:lnTo>
                    <a:pt x="0" y="362163"/>
                  </a:lnTo>
                  <a:lnTo>
                    <a:pt x="462156" y="362163"/>
                  </a:lnTo>
                  <a:lnTo>
                    <a:pt x="46215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200025"/>
              <a:ext cx="3838020" cy="1222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73"/>
                </a:lnSpc>
              </a:pPr>
              <a:r>
                <a:rPr lang="en-US" sz="5052">
                  <a:solidFill>
                    <a:srgbClr val="FFF9F3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3620663" y="589178"/>
              <a:ext cx="267616" cy="307340"/>
              <a:chOff x="0" y="0"/>
              <a:chExt cx="325120" cy="3733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FFF9F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4403648" y="437598"/>
              <a:ext cx="147398" cy="135899"/>
              <a:chOff x="0" y="0"/>
              <a:chExt cx="179070" cy="1651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8701" y="5421854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89" y="0"/>
                </a:lnTo>
                <a:lnTo>
                  <a:pt x="10471589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83024" y="-4748625"/>
            <a:ext cx="10170480" cy="1017048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57275" y="1404938"/>
          <a:ext cx="16202025" cy="7483221"/>
        </p:xfrm>
        <a:graphic>
          <a:graphicData uri="http://schemas.openxmlformats.org/drawingml/2006/table">
            <a:tbl>
              <a:tblPr/>
              <a:tblGrid>
                <a:gridCol w="2700338"/>
                <a:gridCol w="2700338"/>
                <a:gridCol w="2700338"/>
                <a:gridCol w="2700338"/>
                <a:gridCol w="2700338"/>
                <a:gridCol w="2700338"/>
              </a:tblGrid>
              <a:tr h="1519457">
                <a:tc gridSpan="6"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414B3B"/>
                          </a:solidFill>
                          <a:latin typeface="Open Sauce Bold"/>
                        </a:rPr>
                        <a:t>kanban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414B3B"/>
                          </a:solidFill>
                          <a:latin typeface="Open Sauce Bold"/>
                        </a:rPr>
                        <a:t>kanban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414B3B"/>
                          </a:solidFill>
                          <a:latin typeface="Open Sauce Bold"/>
                        </a:rPr>
                        <a:t>kanban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414B3B"/>
                          </a:solidFill>
                          <a:latin typeface="Open Sauce Bold"/>
                        </a:rPr>
                        <a:t>kanban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414B3B"/>
                          </a:solidFill>
                          <a:latin typeface="Open Sauce Bold"/>
                        </a:rPr>
                        <a:t>kanban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414B3B"/>
                          </a:solidFill>
                          <a:latin typeface="Open Sauce Bold"/>
                        </a:rPr>
                        <a:t>kanban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</a:tr>
              <a:tr h="2021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14B3B"/>
                          </a:solidFill>
                          <a:latin typeface="Open Sauce Bold"/>
                        </a:rPr>
                        <a:t>Backlog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14B3B"/>
                          </a:solidFill>
                          <a:latin typeface="Open Sauce Bold"/>
                        </a:rPr>
                        <a:t>O que tem que ser feito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14B3B"/>
                          </a:solidFill>
                          <a:latin typeface="Open Sauce Bold"/>
                        </a:rPr>
                        <a:t>Fazendo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14B3B"/>
                          </a:solidFill>
                          <a:latin typeface="Open Sauce Bold"/>
                        </a:rPr>
                        <a:t>O que já fez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14B3B"/>
                          </a:solidFill>
                          <a:latin typeface="Open Sauce Bold"/>
                        </a:rPr>
                        <a:t>Revisar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414B3B"/>
                          </a:solidFill>
                          <a:latin typeface="Open Sauce Bold"/>
                        </a:rPr>
                        <a:t>Finalizado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</a:tr>
              <a:tr h="3941890"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Nesta coluna estão as tarefas que foram identificadas para serem </a:t>
                      </a: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feitas ao longo do projeto.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Nesta coluna estão as tarefas que ainda serão </a:t>
                      </a: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iniciadas.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Nesta coluna estão as tarefas que já foram iniciadas e que </a:t>
                      </a: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pertenciam a coluna “O que tem que ser feito”.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Nesta coluna estão as tarefas que já foram realizadas.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As tarefas são movidas para essa coluna para serem revisadas se </a:t>
                      </a: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estão devidamente corretas e não há nada faltando.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Nesta coluna estão as tarefas completas e sem nenhum </a:t>
                      </a:r>
                      <a:r>
                        <a:rPr lang="en-US" sz="2000">
                          <a:solidFill>
                            <a:srgbClr val="414B3B"/>
                          </a:solidFill>
                          <a:latin typeface="Open Sauce"/>
                        </a:rPr>
                        <a:t>problema, prontas para serem enviadas.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728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3458164" y="1922393"/>
            <a:ext cx="3029622" cy="482416"/>
          </a:xfrm>
          <a:custGeom>
            <a:avLst/>
            <a:gdLst/>
            <a:ahLst/>
            <a:cxnLst/>
            <a:rect r="r" b="b" t="t" l="l"/>
            <a:pathLst>
              <a:path h="482416" w="3029622">
                <a:moveTo>
                  <a:pt x="0" y="0"/>
                </a:moveTo>
                <a:lnTo>
                  <a:pt x="3029622" y="0"/>
                </a:lnTo>
                <a:lnTo>
                  <a:pt x="3029622" y="482416"/>
                </a:lnTo>
                <a:lnTo>
                  <a:pt x="0" y="482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91287" y="-131461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</p:grpSp>
      <p:grpSp>
        <p:nvGrpSpPr>
          <p:cNvPr name="Group 4" id="4"/>
          <p:cNvGrpSpPr/>
          <p:nvPr/>
        </p:nvGrpSpPr>
        <p:grpSpPr>
          <a:xfrm rot="3329955">
            <a:off x="-3073890" y="-382579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8CA87C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099247" y="2719065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53411" y="2944648"/>
            <a:ext cx="4275381" cy="1010220"/>
            <a:chOff x="0" y="0"/>
            <a:chExt cx="5700508" cy="1346959"/>
          </a:xfrm>
        </p:grpSpPr>
        <p:sp>
          <p:nvSpPr>
            <p:cNvPr name="Freeform 10" id="10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586352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17" id="17">
            <a:hlinkClick r:id="rId8" tooltip="https://github.com/ICEI-PUC-Minas-PCO-SI/pco-si-2024-1-tiaw-studyflex"/>
          </p:cNvPr>
          <p:cNvSpPr/>
          <p:nvPr/>
        </p:nvSpPr>
        <p:spPr>
          <a:xfrm flipH="false" flipV="false" rot="0">
            <a:off x="12053723" y="6330950"/>
            <a:ext cx="874758" cy="874758"/>
          </a:xfrm>
          <a:custGeom>
            <a:avLst/>
            <a:gdLst/>
            <a:ahLst/>
            <a:cxnLst/>
            <a:rect r="r" b="b" t="t" l="l"/>
            <a:pathLst>
              <a:path h="874758" w="874758">
                <a:moveTo>
                  <a:pt x="0" y="0"/>
                </a:moveTo>
                <a:lnTo>
                  <a:pt x="874758" y="0"/>
                </a:lnTo>
                <a:lnTo>
                  <a:pt x="874758" y="874758"/>
                </a:lnTo>
                <a:lnTo>
                  <a:pt x="0" y="874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963528" y="4289425"/>
            <a:ext cx="8295772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spc="-449">
                <a:solidFill>
                  <a:srgbClr val="414B3B"/>
                </a:solidFill>
                <a:latin typeface="Lato Heavy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8CA87C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713758"/>
            <a:ext cx="8295772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spc="-449">
                <a:solidFill>
                  <a:srgbClr val="414B3B"/>
                </a:solidFill>
                <a:latin typeface="Lato Heavy Bold"/>
              </a:rPr>
              <a:t>SPRINT 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4275381" cy="1010220"/>
            <a:chOff x="0" y="0"/>
            <a:chExt cx="5700508" cy="1346959"/>
          </a:xfrm>
        </p:grpSpPr>
        <p:sp>
          <p:nvSpPr>
            <p:cNvPr name="Freeform 11" id="11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586352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303308" y="-680073"/>
            <a:ext cx="12447308" cy="1244725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25047" r="0" b="-2504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7554" y="730685"/>
            <a:ext cx="5029894" cy="1769215"/>
            <a:chOff x="0" y="0"/>
            <a:chExt cx="6350000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728E6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728E6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46910" y="944834"/>
            <a:ext cx="4031182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9F3"/>
                </a:solidFill>
                <a:latin typeface="Lato Heavy Bold"/>
              </a:rPr>
              <a:t>Tópicos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79159" y="2811786"/>
            <a:ext cx="5680141" cy="529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Equipe</a:t>
            </a:r>
          </a:p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Problemas</a:t>
            </a:r>
          </a:p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Entrevistas Qualitativas</a:t>
            </a:r>
          </a:p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Soluções</a:t>
            </a:r>
          </a:p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Público Alvo</a:t>
            </a:r>
          </a:p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Histórias de usuários</a:t>
            </a:r>
          </a:p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Requisitos Funcionais</a:t>
            </a:r>
          </a:p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Requisitos Não Funcionais</a:t>
            </a:r>
          </a:p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Principais Telas</a:t>
            </a:r>
          </a:p>
          <a:p>
            <a:pPr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>
                <a:solidFill>
                  <a:srgbClr val="FFF9F3"/>
                </a:solidFill>
                <a:latin typeface="Lato Bold"/>
              </a:rPr>
              <a:t>Metodologia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311422" y="660685"/>
            <a:ext cx="4275381" cy="1010220"/>
            <a:chOff x="0" y="0"/>
            <a:chExt cx="5700508" cy="1346959"/>
          </a:xfrm>
        </p:grpSpPr>
        <p:sp>
          <p:nvSpPr>
            <p:cNvPr name="Freeform 10" id="10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FFF9F3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FFF9F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29029" y="-3126201"/>
            <a:ext cx="15752129" cy="157521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3425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0105880" y="5102049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FF9F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FF9F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39076" y="789558"/>
            <a:ext cx="2763002" cy="752475"/>
            <a:chOff x="0" y="0"/>
            <a:chExt cx="3684002" cy="1003300"/>
          </a:xfrm>
        </p:grpSpPr>
        <p:sp>
          <p:nvSpPr>
            <p:cNvPr name="AutoShape 8" id="8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FFF9F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573163" y="334222"/>
              <a:ext cx="2537675" cy="32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8CA87C"/>
                  </a:solidFill>
                  <a:latin typeface="Open Sauce"/>
                  <a:hlinkClick r:id="rId2" action="ppaction://hlinksldjump"/>
                </a:rPr>
                <a:t>Voltar ao </a:t>
              </a:r>
              <a:r>
                <a:rPr lang="en-US" sz="1600">
                  <a:solidFill>
                    <a:srgbClr val="8CA87C"/>
                  </a:solidFill>
                  <a:latin typeface="Open Sauce Bold"/>
                  <a:hlinkClick r:id="rId2" action="ppaction://hlinksldjump"/>
                </a:rPr>
                <a:t>índice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349840" y="1513458"/>
            <a:ext cx="507373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9F3"/>
                </a:solidFill>
                <a:latin typeface="Lato Bold"/>
              </a:rPr>
              <a:t>RAPHAEL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79440" y="3027773"/>
            <a:ext cx="507373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9F3"/>
                </a:solidFill>
                <a:latin typeface="Lato Bold"/>
              </a:rPr>
              <a:t>ANA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57130" y="4432065"/>
            <a:ext cx="507373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9F3"/>
                </a:solidFill>
                <a:latin typeface="Lato Bold"/>
              </a:rPr>
              <a:t>RAFAEL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20262" y="8894275"/>
            <a:ext cx="507373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9F3"/>
                </a:solidFill>
                <a:latin typeface="Open Sauce Bold"/>
              </a:rPr>
              <a:t>MATEUS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34810" y="1029136"/>
            <a:ext cx="955596" cy="1012674"/>
          </a:xfrm>
          <a:custGeom>
            <a:avLst/>
            <a:gdLst/>
            <a:ahLst/>
            <a:cxnLst/>
            <a:rect r="r" b="b" t="t" l="l"/>
            <a:pathLst>
              <a:path h="1012674" w="955596">
                <a:moveTo>
                  <a:pt x="0" y="0"/>
                </a:moveTo>
                <a:lnTo>
                  <a:pt x="955596" y="0"/>
                </a:lnTo>
                <a:lnTo>
                  <a:pt x="955596" y="1012674"/>
                </a:lnTo>
                <a:lnTo>
                  <a:pt x="0" y="101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60780" y="3975225"/>
            <a:ext cx="955596" cy="1012674"/>
          </a:xfrm>
          <a:custGeom>
            <a:avLst/>
            <a:gdLst/>
            <a:ahLst/>
            <a:cxnLst/>
            <a:rect r="r" b="b" t="t" l="l"/>
            <a:pathLst>
              <a:path h="1012674" w="955596">
                <a:moveTo>
                  <a:pt x="0" y="0"/>
                </a:moveTo>
                <a:lnTo>
                  <a:pt x="955596" y="0"/>
                </a:lnTo>
                <a:lnTo>
                  <a:pt x="955596" y="1012674"/>
                </a:lnTo>
                <a:lnTo>
                  <a:pt x="0" y="101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4810" y="8331688"/>
            <a:ext cx="955596" cy="1012674"/>
          </a:xfrm>
          <a:custGeom>
            <a:avLst/>
            <a:gdLst/>
            <a:ahLst/>
            <a:cxnLst/>
            <a:rect r="r" b="b" t="t" l="l"/>
            <a:pathLst>
              <a:path h="1012674" w="955596">
                <a:moveTo>
                  <a:pt x="0" y="0"/>
                </a:moveTo>
                <a:lnTo>
                  <a:pt x="955596" y="0"/>
                </a:lnTo>
                <a:lnTo>
                  <a:pt x="955596" y="1012674"/>
                </a:lnTo>
                <a:lnTo>
                  <a:pt x="0" y="101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72042" y="2432335"/>
            <a:ext cx="966643" cy="1012674"/>
          </a:xfrm>
          <a:custGeom>
            <a:avLst/>
            <a:gdLst/>
            <a:ahLst/>
            <a:cxnLst/>
            <a:rect r="r" b="b" t="t" l="l"/>
            <a:pathLst>
              <a:path h="1012674" w="966643">
                <a:moveTo>
                  <a:pt x="0" y="0"/>
                </a:moveTo>
                <a:lnTo>
                  <a:pt x="966643" y="0"/>
                </a:lnTo>
                <a:lnTo>
                  <a:pt x="966643" y="1012674"/>
                </a:lnTo>
                <a:lnTo>
                  <a:pt x="0" y="1012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70217" y="5451857"/>
            <a:ext cx="955596" cy="1012674"/>
          </a:xfrm>
          <a:custGeom>
            <a:avLst/>
            <a:gdLst/>
            <a:ahLst/>
            <a:cxnLst/>
            <a:rect r="r" b="b" t="t" l="l"/>
            <a:pathLst>
              <a:path h="1012674" w="955596">
                <a:moveTo>
                  <a:pt x="0" y="0"/>
                </a:moveTo>
                <a:lnTo>
                  <a:pt x="955596" y="0"/>
                </a:lnTo>
                <a:lnTo>
                  <a:pt x="955596" y="1012674"/>
                </a:lnTo>
                <a:lnTo>
                  <a:pt x="0" y="101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72042" y="6928490"/>
            <a:ext cx="955596" cy="1012674"/>
          </a:xfrm>
          <a:custGeom>
            <a:avLst/>
            <a:gdLst/>
            <a:ahLst/>
            <a:cxnLst/>
            <a:rect r="r" b="b" t="t" l="l"/>
            <a:pathLst>
              <a:path h="1012674" w="955596">
                <a:moveTo>
                  <a:pt x="0" y="0"/>
                </a:moveTo>
                <a:lnTo>
                  <a:pt x="955596" y="0"/>
                </a:lnTo>
                <a:lnTo>
                  <a:pt x="955596" y="1012673"/>
                </a:lnTo>
                <a:lnTo>
                  <a:pt x="0" y="1012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88662" y="5949694"/>
            <a:ext cx="507373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9F3"/>
                </a:solidFill>
                <a:latin typeface="Lato Bold"/>
              </a:rPr>
              <a:t>VITOR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79440" y="7495427"/>
            <a:ext cx="5073737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FFF9F3"/>
                </a:solidFill>
                <a:latin typeface="Lato Bold"/>
              </a:rPr>
              <a:t>LUCAS BORGES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311422" y="660685"/>
            <a:ext cx="4275381" cy="1010220"/>
            <a:chOff x="0" y="0"/>
            <a:chExt cx="5700508" cy="1346959"/>
          </a:xfrm>
        </p:grpSpPr>
        <p:sp>
          <p:nvSpPr>
            <p:cNvPr name="Freeform 23" id="23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FFF9F3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FFF9F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30" id="30"/>
          <p:cNvSpPr txBox="true"/>
          <p:nvPr/>
        </p:nvSpPr>
        <p:spPr>
          <a:xfrm rot="0">
            <a:off x="11988004" y="5186926"/>
            <a:ext cx="5271296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414B3B"/>
                </a:solidFill>
                <a:latin typeface="Lato Heavy Bold"/>
              </a:rPr>
              <a:t>EQUIPE STUDYFLEX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8E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1898" y="6145754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085259" y="847725"/>
          <a:ext cx="9542441" cy="8591550"/>
        </p:xfrm>
        <a:graphic>
          <a:graphicData uri="http://schemas.openxmlformats.org/drawingml/2006/table">
            <a:tbl>
              <a:tblPr/>
              <a:tblGrid>
                <a:gridCol w="4771220"/>
                <a:gridCol w="4771220"/>
              </a:tblGrid>
              <a:tr h="2829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Lato"/>
                        </a:rPr>
                        <a:t>Dificuldades na gestão do tempo e organização dos estudos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Lato"/>
                        </a:rPr>
                        <a:t>Desafios no equilíbrio entre vida acadêmica e pessoal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</a:tr>
              <a:tr h="28066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Lato"/>
                        </a:rPr>
                        <a:t>Impacto negativo no desempenho acadêmico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Lato"/>
                        </a:rPr>
                        <a:t>Falta de ferramentas integradas e personalizadas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</a:tr>
              <a:tr h="29554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Lato"/>
                        </a:rPr>
                        <a:t>Falta de recursos acessíveis que excluem certos grupos de estudantes do processo de aprendizagem.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414B3B"/>
                          </a:solidFill>
                          <a:latin typeface="Lato"/>
                        </a:rPr>
                        <a:t>Sobrecarga de informações disponíveis que dificultam a identificação de recursos de qualidade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028700" y="8505825"/>
            <a:ext cx="2763002" cy="752475"/>
            <a:chOff x="0" y="0"/>
            <a:chExt cx="3684002" cy="1003300"/>
          </a:xfrm>
        </p:grpSpPr>
        <p:sp>
          <p:nvSpPr>
            <p:cNvPr name="AutoShape 5" id="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414B3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573163" y="236008"/>
              <a:ext cx="2537675" cy="46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9F3"/>
                  </a:solidFill>
                  <a:latin typeface="Lato Heavy"/>
                  <a:hlinkClick r:id="rId4" action="ppaction://hlinksldjump"/>
                </a:rPr>
                <a:t>Voltar ao </a:t>
              </a:r>
              <a:r>
                <a:rPr lang="en-US" sz="2000">
                  <a:solidFill>
                    <a:srgbClr val="FFF9F3"/>
                  </a:solidFill>
                  <a:latin typeface="Lato Heavy Bold"/>
                  <a:hlinkClick r:id="rId4" action="ppaction://hlinksldjump"/>
                </a:rPr>
                <a:t>índice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541017"/>
            <a:ext cx="510380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 u="none">
                <a:solidFill>
                  <a:srgbClr val="FFF9F3"/>
                </a:solidFill>
                <a:latin typeface="Lato Heavy Bold"/>
              </a:rPr>
              <a:t>Problemas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847725"/>
            <a:ext cx="4275381" cy="1010220"/>
            <a:chOff x="0" y="0"/>
            <a:chExt cx="5700508" cy="1346959"/>
          </a:xfrm>
        </p:grpSpPr>
        <p:sp>
          <p:nvSpPr>
            <p:cNvPr name="Freeform 9" id="9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FFF9F3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FFF9F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97707" cy="10287000"/>
          </a:xfrm>
          <a:custGeom>
            <a:avLst/>
            <a:gdLst/>
            <a:ahLst/>
            <a:cxnLst/>
            <a:rect r="r" b="b" t="t" l="l"/>
            <a:pathLst>
              <a:path h="10287000" w="5497707">
                <a:moveTo>
                  <a:pt x="0" y="0"/>
                </a:moveTo>
                <a:lnTo>
                  <a:pt x="5497707" y="0"/>
                </a:lnTo>
                <a:lnTo>
                  <a:pt x="54977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58" t="0" r="-990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2980" y="694357"/>
            <a:ext cx="6563900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414B3B"/>
                </a:solidFill>
                <a:latin typeface="Lato Heavy Bold"/>
              </a:rPr>
              <a:t>Entrevistas Qualitativas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496298" y="1050767"/>
            <a:ext cx="2763002" cy="752475"/>
            <a:chOff x="0" y="0"/>
            <a:chExt cx="3684002" cy="1003300"/>
          </a:xfrm>
        </p:grpSpPr>
        <p:sp>
          <p:nvSpPr>
            <p:cNvPr name="AutoShape 5" id="5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8CA87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573163" y="334222"/>
              <a:ext cx="2537675" cy="32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FFF9F3"/>
                  </a:solidFill>
                  <a:latin typeface="Open Sauce"/>
                  <a:hlinkClick r:id="rId3" action="ppaction://hlinksldjump"/>
                </a:rPr>
                <a:t>Voltar ao </a:t>
              </a:r>
              <a:r>
                <a:rPr lang="en-US" sz="1600">
                  <a:solidFill>
                    <a:srgbClr val="FFF9F3"/>
                  </a:solidFill>
                  <a:latin typeface="Open Sauce Bold"/>
                  <a:hlinkClick r:id="rId3" action="ppaction://hlinksldjump"/>
                </a:rPr>
                <a:t>índice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17480" y="2839397"/>
            <a:ext cx="8865679" cy="73587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A8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886701" cy="10287000"/>
          </a:xfrm>
          <a:prstGeom prst="rect">
            <a:avLst/>
          </a:prstGeom>
          <a:solidFill>
            <a:srgbClr val="FFF9F3"/>
          </a:solidFill>
        </p:spPr>
      </p:sp>
      <p:grpSp>
        <p:nvGrpSpPr>
          <p:cNvPr name="Group 3" id="3"/>
          <p:cNvGrpSpPr/>
          <p:nvPr/>
        </p:nvGrpSpPr>
        <p:grpSpPr>
          <a:xfrm rot="-3270436">
            <a:off x="-3819097" y="5388148"/>
            <a:ext cx="12098771" cy="6654453"/>
            <a:chOff x="0" y="0"/>
            <a:chExt cx="4060919" cy="2233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414B3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414B3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3716656"/>
            <a:ext cx="5541666" cy="554164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9165" t="0" r="-2092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075451" y="895350"/>
            <a:ext cx="8183849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9F3"/>
                </a:solidFill>
                <a:latin typeface="Lato Heavy Bold"/>
              </a:rPr>
              <a:t>Soluções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75451" y="2642082"/>
            <a:ext cx="8183849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9F3"/>
                </a:solidFill>
                <a:latin typeface="Lato"/>
              </a:rPr>
              <a:t>Lista de tarefas com capacidade de priorização e categorização.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75451" y="3663427"/>
            <a:ext cx="8183849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9F3"/>
                </a:solidFill>
                <a:latin typeface="Lato"/>
              </a:rPr>
              <a:t>Calendário integrado para planejamento de estudos e acompanhamento de prazos.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75451" y="4681967"/>
            <a:ext cx="8183849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9F3"/>
                </a:solidFill>
                <a:latin typeface="Lato"/>
              </a:rPr>
              <a:t>Alertas e lembretes personalizáveis para ajudar os estudantes a acompanhar sua rotina de estudos.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496298" y="1181100"/>
            <a:ext cx="2763002" cy="752475"/>
            <a:chOff x="0" y="0"/>
            <a:chExt cx="3684002" cy="1003300"/>
          </a:xfrm>
        </p:grpSpPr>
        <p:sp>
          <p:nvSpPr>
            <p:cNvPr name="AutoShape 13" id="13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414B3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573163" y="236008"/>
              <a:ext cx="2537675" cy="46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FFF9F3"/>
                  </a:solidFill>
                  <a:latin typeface="Lato Heavy"/>
                  <a:hlinkClick r:id="rId3" action="ppaction://hlinksldjump"/>
                </a:rPr>
                <a:t>Voltar ao </a:t>
              </a:r>
              <a:r>
                <a:rPr lang="en-US" sz="2000">
                  <a:solidFill>
                    <a:srgbClr val="FFF9F3"/>
                  </a:solidFill>
                  <a:latin typeface="Lato Heavy Bold"/>
                  <a:hlinkClick r:id="rId3" action="ppaction://hlinksldjump"/>
                </a:rPr>
                <a:t>índice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075451" y="5700507"/>
            <a:ext cx="8183849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9F3"/>
                </a:solidFill>
                <a:latin typeface="Lato"/>
              </a:rPr>
              <a:t>Ferramentas de análise de desempenho para identificar áreas de melhoria e acompanhar o progresso ao longo do tempo.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75451" y="7276259"/>
            <a:ext cx="8183849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9F3"/>
                </a:solidFill>
                <a:latin typeface="Lato"/>
              </a:rPr>
              <a:t>Capacidade de personalizar a interface e as configurações de acordo com as preferências individuais dos usuários.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75451" y="8480536"/>
            <a:ext cx="8183849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2" indent="-248286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9F3"/>
                </a:solidFill>
                <a:latin typeface="Lato"/>
              </a:rPr>
              <a:t>Recursos de acessibilidade integrados, como opções de contraste, controles de áudio e ferramentas de leitura de tela.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675990"/>
            <a:ext cx="4275381" cy="1010220"/>
            <a:chOff x="0" y="0"/>
            <a:chExt cx="5700508" cy="1346959"/>
          </a:xfrm>
        </p:grpSpPr>
        <p:sp>
          <p:nvSpPr>
            <p:cNvPr name="Freeform 19" id="19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586352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728504" y="773869"/>
            <a:ext cx="1786609" cy="178660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34" t="0" r="-107690" b="-46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481512"/>
            <a:ext cx="480619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 u="none">
                <a:solidFill>
                  <a:srgbClr val="414B3B"/>
                </a:solidFill>
                <a:latin typeface="Lato Heavy Bold"/>
              </a:rPr>
              <a:t>Público-alvo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285154" y="1054888"/>
            <a:ext cx="5974146" cy="1224565"/>
            <a:chOff x="0" y="0"/>
            <a:chExt cx="7965528" cy="16327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5737"/>
              <a:ext cx="7965528" cy="967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9F3"/>
                  </a:solidFill>
                  <a:latin typeface="Open Sauce"/>
                </a:rPr>
                <a:t>Estudante de Engenharia de Software e estagiário em uma empresa de tecnologia.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7965528" cy="556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9F3"/>
                  </a:solidFill>
                  <a:latin typeface="Lato Bold"/>
                </a:rPr>
                <a:t>DIOGO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85154" y="3371217"/>
            <a:ext cx="5974146" cy="1224565"/>
            <a:chOff x="0" y="0"/>
            <a:chExt cx="7965528" cy="16327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5737"/>
              <a:ext cx="7965528" cy="967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9F3"/>
                  </a:solidFill>
                  <a:latin typeface="Lato"/>
                </a:rPr>
                <a:t>Estudante de Publicidade e freelancer de marketing digital.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7965528" cy="556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9F3"/>
                  </a:solidFill>
                  <a:latin typeface="Lato Bold"/>
                </a:rPr>
                <a:t>ANA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285154" y="5687545"/>
            <a:ext cx="5974146" cy="1224565"/>
            <a:chOff x="0" y="0"/>
            <a:chExt cx="7965528" cy="16327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65737"/>
              <a:ext cx="7965528" cy="967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9F3"/>
                  </a:solidFill>
                  <a:latin typeface="Open Sauce"/>
                </a:rPr>
                <a:t>Desenvolvedor de Software e estudante autodidata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7965528" cy="556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9F3"/>
                  </a:solidFill>
                  <a:latin typeface="Lato Bold"/>
                </a:rPr>
                <a:t>RAFAEL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728504" y="3090198"/>
            <a:ext cx="1786609" cy="1786602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7995" t="0" r="-95449" b="-69069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728504" y="5406527"/>
            <a:ext cx="1786609" cy="1786602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05559" t="-2937" r="-110192" b="-107564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700" y="6178421"/>
            <a:ext cx="2763002" cy="752475"/>
            <a:chOff x="0" y="0"/>
            <a:chExt cx="3684002" cy="1003300"/>
          </a:xfrm>
        </p:grpSpPr>
        <p:sp>
          <p:nvSpPr>
            <p:cNvPr name="AutoShape 21" id="21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FFF9F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573163" y="334222"/>
              <a:ext cx="2537675" cy="32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414B3B"/>
                  </a:solidFill>
                  <a:latin typeface="Open Sauce"/>
                  <a:hlinkClick r:id="rId5" action="ppaction://hlinksldjump"/>
                </a:rPr>
                <a:t>Voltar ao </a:t>
              </a:r>
              <a:r>
                <a:rPr lang="en-US" sz="1600">
                  <a:solidFill>
                    <a:srgbClr val="414B3B"/>
                  </a:solidFill>
                  <a:latin typeface="Open Sauce Bold"/>
                  <a:hlinkClick r:id="rId5" action="ppaction://hlinksldjump"/>
                </a:rPr>
                <a:t>índice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285154" y="8193285"/>
            <a:ext cx="5974146" cy="853090"/>
            <a:chOff x="0" y="0"/>
            <a:chExt cx="7965528" cy="113745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665737"/>
              <a:ext cx="7965528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9F3"/>
                  </a:solidFill>
                  <a:latin typeface="Lato"/>
                </a:rPr>
                <a:t>Professor de História do ensino médio.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7965528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FFF9F3"/>
                  </a:solidFill>
                  <a:latin typeface="Open Sauce Bold"/>
                </a:rPr>
                <a:t>EDUARDO</a:t>
              </a: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8728504" y="7726529"/>
            <a:ext cx="1786609" cy="1786602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01033" t="-18760" r="-13688" b="-24388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06779" y="1028700"/>
            <a:ext cx="4275381" cy="1010220"/>
            <a:chOff x="0" y="0"/>
            <a:chExt cx="5700508" cy="1346959"/>
          </a:xfrm>
        </p:grpSpPr>
        <p:sp>
          <p:nvSpPr>
            <p:cNvPr name="Freeform 29" id="29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FFF9F3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FFF9F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4B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365379" y="2409738"/>
          <a:ext cx="10231253" cy="5867400"/>
        </p:xfrm>
        <a:graphic>
          <a:graphicData uri="http://schemas.openxmlformats.org/drawingml/2006/table">
            <a:tbl>
              <a:tblPr/>
              <a:tblGrid>
                <a:gridCol w="1396997"/>
                <a:gridCol w="2386579"/>
                <a:gridCol w="2186834"/>
                <a:gridCol w="2218602"/>
                <a:gridCol w="2042240"/>
              </a:tblGrid>
              <a:tr h="11121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Quem?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(Precisa)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Diogo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Ana Clara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Eduardo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Rafael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</a:tr>
              <a:tr h="20612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O que?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(Precisa)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"/>
                        </a:rPr>
                        <a:t>Eu posso ter um bloco de notas para fazer anotações de lembretes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"/>
                        </a:rPr>
                        <a:t>Um recurso para gerenciar meu progresso nas minhas matérias.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"/>
                        </a:rPr>
                        <a:t>Contato com suporte técnico.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"/>
                        </a:rPr>
                        <a:t>Ferramentas de acessibilidade.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396"/>
                    </a:solidFill>
                  </a:tcPr>
                </a:tc>
              </a:tr>
              <a:tr h="26940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Por que?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 Bold"/>
                        </a:rPr>
                        <a:t>(Precisa)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"/>
                        </a:rPr>
                        <a:t>Para eu me organizar e lembrar dos meus compromissos.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"/>
                        </a:rPr>
                        <a:t>Para eu conseguir avaliar meu progresso e não me sobrecarregar em diversas matérias.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"/>
                        </a:rPr>
                        <a:t>Para ter algum contato para sanar dúvidas referentes ao site.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39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414B3B"/>
                          </a:solidFill>
                          <a:latin typeface="Lato"/>
                        </a:rPr>
                        <a:t>Para o site auxiliar e incluir os alunos com deficiência nos estudos.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414B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396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77942" y="2009862"/>
            <a:ext cx="799754" cy="79975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334" t="0" r="-107690" b="-46888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906447" y="2009862"/>
            <a:ext cx="799754" cy="799751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7995" t="0" r="-95449" b="-69069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984912" y="2035504"/>
            <a:ext cx="799754" cy="799751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05559" t="-2937" r="-110192" b="-10756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134512" y="2035504"/>
            <a:ext cx="799754" cy="799751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01033" t="-18760" r="-13688" b="-2438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CA87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3149842"/>
            <a:ext cx="5119572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 spc="-69">
                <a:solidFill>
                  <a:srgbClr val="FFF9F3"/>
                </a:solidFill>
                <a:latin typeface="Lato Heavy Bold"/>
              </a:rPr>
              <a:t>Histórias de usuários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06779" y="1028700"/>
            <a:ext cx="4275381" cy="1010220"/>
            <a:chOff x="0" y="0"/>
            <a:chExt cx="5700508" cy="1346959"/>
          </a:xfrm>
        </p:grpSpPr>
        <p:sp>
          <p:nvSpPr>
            <p:cNvPr name="Freeform 15" id="15"/>
            <p:cNvSpPr/>
            <p:nvPr/>
          </p:nvSpPr>
          <p:spPr>
            <a:xfrm flipH="false" flipV="false" rot="-990543">
              <a:off x="4966958" y="562609"/>
              <a:ext cx="654097" cy="654097"/>
            </a:xfrm>
            <a:custGeom>
              <a:avLst/>
              <a:gdLst/>
              <a:ahLst/>
              <a:cxnLst/>
              <a:rect r="r" b="b" t="t" l="l"/>
              <a:pathLst>
                <a:path h="654097" w="654097">
                  <a:moveTo>
                    <a:pt x="0" y="0"/>
                  </a:moveTo>
                  <a:lnTo>
                    <a:pt x="654096" y="0"/>
                  </a:lnTo>
                  <a:lnTo>
                    <a:pt x="654096" y="654097"/>
                  </a:lnTo>
                  <a:lnTo>
                    <a:pt x="0" y="65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10518312">
              <a:off x="4492064" y="884737"/>
              <a:ext cx="561463" cy="439983"/>
            </a:xfrm>
            <a:custGeom>
              <a:avLst/>
              <a:gdLst/>
              <a:ahLst/>
              <a:cxnLst/>
              <a:rect r="r" b="b" t="t" l="l"/>
              <a:pathLst>
                <a:path h="439983" w="561463">
                  <a:moveTo>
                    <a:pt x="561463" y="0"/>
                  </a:moveTo>
                  <a:lnTo>
                    <a:pt x="0" y="0"/>
                  </a:lnTo>
                  <a:lnTo>
                    <a:pt x="0" y="439983"/>
                  </a:lnTo>
                  <a:lnTo>
                    <a:pt x="561463" y="439983"/>
                  </a:lnTo>
                  <a:lnTo>
                    <a:pt x="561463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-238125"/>
              <a:ext cx="4662718" cy="1480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3"/>
                </a:lnSpc>
              </a:pPr>
              <a:r>
                <a:rPr lang="en-US" sz="6138">
                  <a:solidFill>
                    <a:srgbClr val="FFF9F3"/>
                  </a:solidFill>
                  <a:latin typeface="Lato Heavy"/>
                </a:rPr>
                <a:t>StudyFlex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4398656" y="715778"/>
              <a:ext cx="325120" cy="373380"/>
              <a:chOff x="0" y="0"/>
              <a:chExt cx="325120" cy="37338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6990" y="48260"/>
                <a:ext cx="22860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228600">
                    <a:moveTo>
                      <a:pt x="41910" y="25400"/>
                    </a:moveTo>
                    <a:cubicBezTo>
                      <a:pt x="184150" y="227330"/>
                      <a:pt x="172720" y="231140"/>
                      <a:pt x="167640" y="231140"/>
                    </a:cubicBezTo>
                    <a:cubicBezTo>
                      <a:pt x="162560" y="229870"/>
                      <a:pt x="160020" y="226060"/>
                      <a:pt x="153670" y="220980"/>
                    </a:cubicBezTo>
                    <a:cubicBezTo>
                      <a:pt x="139700" y="207010"/>
                      <a:pt x="106680" y="167640"/>
                      <a:pt x="83820" y="138430"/>
                    </a:cubicBezTo>
                    <a:cubicBezTo>
                      <a:pt x="59690" y="106680"/>
                      <a:pt x="17780" y="55880"/>
                      <a:pt x="11430" y="35560"/>
                    </a:cubicBezTo>
                    <a:cubicBezTo>
                      <a:pt x="8890" y="26670"/>
                      <a:pt x="10160" y="20320"/>
                      <a:pt x="12700" y="16510"/>
                    </a:cubicBezTo>
                    <a:cubicBezTo>
                      <a:pt x="16510" y="12700"/>
                      <a:pt x="22860" y="10160"/>
                      <a:pt x="29210" y="13970"/>
                    </a:cubicBezTo>
                    <a:cubicBezTo>
                      <a:pt x="49530" y="22860"/>
                      <a:pt x="121920" y="138430"/>
                      <a:pt x="119380" y="165100"/>
                    </a:cubicBezTo>
                    <a:cubicBezTo>
                      <a:pt x="119380" y="175260"/>
                      <a:pt x="110490" y="184150"/>
                      <a:pt x="105410" y="184150"/>
                    </a:cubicBezTo>
                    <a:cubicBezTo>
                      <a:pt x="99060" y="184150"/>
                      <a:pt x="92710" y="176530"/>
                      <a:pt x="83820" y="166370"/>
                    </a:cubicBezTo>
                    <a:cubicBezTo>
                      <a:pt x="64770" y="143510"/>
                      <a:pt x="0" y="53340"/>
                      <a:pt x="5080" y="30480"/>
                    </a:cubicBezTo>
                    <a:cubicBezTo>
                      <a:pt x="7620" y="21590"/>
                      <a:pt x="20320" y="12700"/>
                      <a:pt x="29210" y="15240"/>
                    </a:cubicBezTo>
                    <a:cubicBezTo>
                      <a:pt x="49530" y="19050"/>
                      <a:pt x="76200" y="104140"/>
                      <a:pt x="101600" y="138430"/>
                    </a:cubicBezTo>
                    <a:cubicBezTo>
                      <a:pt x="120650" y="163830"/>
                      <a:pt x="153670" y="186690"/>
                      <a:pt x="158750" y="203200"/>
                    </a:cubicBezTo>
                    <a:cubicBezTo>
                      <a:pt x="161290" y="210820"/>
                      <a:pt x="161290" y="218440"/>
                      <a:pt x="157480" y="222250"/>
                    </a:cubicBezTo>
                    <a:cubicBezTo>
                      <a:pt x="153670" y="226060"/>
                      <a:pt x="144780" y="227330"/>
                      <a:pt x="140970" y="226060"/>
                    </a:cubicBezTo>
                    <a:cubicBezTo>
                      <a:pt x="137160" y="224790"/>
                      <a:pt x="132080" y="220980"/>
                      <a:pt x="132080" y="218440"/>
                    </a:cubicBezTo>
                    <a:cubicBezTo>
                      <a:pt x="133350" y="214630"/>
                      <a:pt x="156210" y="201930"/>
                      <a:pt x="160020" y="204470"/>
                    </a:cubicBezTo>
                    <a:cubicBezTo>
                      <a:pt x="162560" y="205740"/>
                      <a:pt x="161290" y="218440"/>
                      <a:pt x="157480" y="220980"/>
                    </a:cubicBezTo>
                    <a:cubicBezTo>
                      <a:pt x="154940" y="224790"/>
                      <a:pt x="147320" y="227330"/>
                      <a:pt x="140970" y="226060"/>
                    </a:cubicBezTo>
                    <a:cubicBezTo>
                      <a:pt x="129540" y="222250"/>
                      <a:pt x="116840" y="205740"/>
                      <a:pt x="102870" y="187960"/>
                    </a:cubicBezTo>
                    <a:cubicBezTo>
                      <a:pt x="80010" y="157480"/>
                      <a:pt x="17780" y="71120"/>
                      <a:pt x="22860" y="48260"/>
                    </a:cubicBezTo>
                    <a:cubicBezTo>
                      <a:pt x="24130" y="38100"/>
                      <a:pt x="38100" y="27940"/>
                      <a:pt x="46990" y="30480"/>
                    </a:cubicBezTo>
                    <a:cubicBezTo>
                      <a:pt x="62230" y="33020"/>
                      <a:pt x="76200" y="87630"/>
                      <a:pt x="99060" y="119380"/>
                    </a:cubicBezTo>
                    <a:cubicBezTo>
                      <a:pt x="129540" y="161290"/>
                      <a:pt x="227330" y="245110"/>
                      <a:pt x="223520" y="252730"/>
                    </a:cubicBezTo>
                    <a:cubicBezTo>
                      <a:pt x="220980" y="255270"/>
                      <a:pt x="207010" y="252730"/>
                      <a:pt x="196850" y="245110"/>
                    </a:cubicBezTo>
                    <a:cubicBezTo>
                      <a:pt x="167640" y="222250"/>
                      <a:pt x="86360" y="74930"/>
                      <a:pt x="83820" y="41910"/>
                    </a:cubicBezTo>
                    <a:cubicBezTo>
                      <a:pt x="83820" y="33020"/>
                      <a:pt x="87630" y="25400"/>
                      <a:pt x="92710" y="22860"/>
                    </a:cubicBezTo>
                    <a:cubicBezTo>
                      <a:pt x="96520" y="20320"/>
                      <a:pt x="106680" y="24130"/>
                      <a:pt x="109220" y="27940"/>
                    </a:cubicBezTo>
                    <a:cubicBezTo>
                      <a:pt x="111760" y="31750"/>
                      <a:pt x="109220" y="45720"/>
                      <a:pt x="105410" y="48260"/>
                    </a:cubicBezTo>
                    <a:cubicBezTo>
                      <a:pt x="101600" y="50800"/>
                      <a:pt x="87630" y="48260"/>
                      <a:pt x="85090" y="43180"/>
                    </a:cubicBezTo>
                    <a:cubicBezTo>
                      <a:pt x="82550" y="40640"/>
                      <a:pt x="83820" y="29210"/>
                      <a:pt x="86360" y="26670"/>
                    </a:cubicBezTo>
                    <a:cubicBezTo>
                      <a:pt x="90170" y="22860"/>
                      <a:pt x="100330" y="22860"/>
                      <a:pt x="107950" y="26670"/>
                    </a:cubicBezTo>
                    <a:cubicBezTo>
                      <a:pt x="123190" y="34290"/>
                      <a:pt x="137160" y="68580"/>
                      <a:pt x="153670" y="97790"/>
                    </a:cubicBezTo>
                    <a:cubicBezTo>
                      <a:pt x="175260" y="137160"/>
                      <a:pt x="223520" y="210820"/>
                      <a:pt x="227330" y="242570"/>
                    </a:cubicBezTo>
                    <a:cubicBezTo>
                      <a:pt x="228600" y="256540"/>
                      <a:pt x="226060" y="270510"/>
                      <a:pt x="219710" y="273050"/>
                    </a:cubicBezTo>
                    <a:cubicBezTo>
                      <a:pt x="207010" y="278130"/>
                      <a:pt x="163830" y="236220"/>
                      <a:pt x="138430" y="212090"/>
                    </a:cubicBezTo>
                    <a:cubicBezTo>
                      <a:pt x="111760" y="186690"/>
                      <a:pt x="85090" y="152400"/>
                      <a:pt x="64770" y="121920"/>
                    </a:cubicBezTo>
                    <a:cubicBezTo>
                      <a:pt x="45720" y="93980"/>
                      <a:pt x="19050" y="55880"/>
                      <a:pt x="19050" y="38100"/>
                    </a:cubicBezTo>
                    <a:cubicBezTo>
                      <a:pt x="19050" y="30480"/>
                      <a:pt x="24130" y="21590"/>
                      <a:pt x="29210" y="20320"/>
                    </a:cubicBezTo>
                    <a:cubicBezTo>
                      <a:pt x="34290" y="20320"/>
                      <a:pt x="45720" y="31750"/>
                      <a:pt x="53340" y="41910"/>
                    </a:cubicBezTo>
                    <a:cubicBezTo>
                      <a:pt x="63500" y="55880"/>
                      <a:pt x="64770" y="81280"/>
                      <a:pt x="77470" y="102870"/>
                    </a:cubicBezTo>
                    <a:cubicBezTo>
                      <a:pt x="96520" y="134620"/>
                      <a:pt x="158750" y="186690"/>
                      <a:pt x="161290" y="208280"/>
                    </a:cubicBezTo>
                    <a:cubicBezTo>
                      <a:pt x="161290" y="215900"/>
                      <a:pt x="156210" y="223520"/>
                      <a:pt x="151130" y="226060"/>
                    </a:cubicBezTo>
                    <a:cubicBezTo>
                      <a:pt x="147320" y="227330"/>
                      <a:pt x="133350" y="220980"/>
                      <a:pt x="132080" y="218440"/>
                    </a:cubicBezTo>
                    <a:cubicBezTo>
                      <a:pt x="132080" y="214630"/>
                      <a:pt x="156210" y="201930"/>
                      <a:pt x="160020" y="204470"/>
                    </a:cubicBezTo>
                    <a:cubicBezTo>
                      <a:pt x="162560" y="207010"/>
                      <a:pt x="158750" y="220980"/>
                      <a:pt x="154940" y="224790"/>
                    </a:cubicBezTo>
                    <a:cubicBezTo>
                      <a:pt x="151130" y="227330"/>
                      <a:pt x="143510" y="227330"/>
                      <a:pt x="137160" y="224790"/>
                    </a:cubicBezTo>
                    <a:cubicBezTo>
                      <a:pt x="120650" y="215900"/>
                      <a:pt x="88900" y="170180"/>
                      <a:pt x="67310" y="138430"/>
                    </a:cubicBezTo>
                    <a:cubicBezTo>
                      <a:pt x="44450" y="106680"/>
                      <a:pt x="8890" y="58420"/>
                      <a:pt x="3810" y="33020"/>
                    </a:cubicBezTo>
                    <a:cubicBezTo>
                      <a:pt x="1270" y="20320"/>
                      <a:pt x="2540" y="5080"/>
                      <a:pt x="7620" y="2540"/>
                    </a:cubicBezTo>
                    <a:cubicBezTo>
                      <a:pt x="12700" y="0"/>
                      <a:pt x="24130" y="10160"/>
                      <a:pt x="34290" y="21590"/>
                    </a:cubicBezTo>
                    <a:cubicBezTo>
                      <a:pt x="55880" y="45720"/>
                      <a:pt x="118110" y="139700"/>
                      <a:pt x="119380" y="165100"/>
                    </a:cubicBezTo>
                    <a:cubicBezTo>
                      <a:pt x="120650" y="173990"/>
                      <a:pt x="116840" y="180340"/>
                      <a:pt x="111760" y="182880"/>
                    </a:cubicBezTo>
                    <a:cubicBezTo>
                      <a:pt x="107950" y="185420"/>
                      <a:pt x="100330" y="182880"/>
                      <a:pt x="92710" y="176530"/>
                    </a:cubicBezTo>
                    <a:cubicBezTo>
                      <a:pt x="72390" y="160020"/>
                      <a:pt x="3810" y="52070"/>
                      <a:pt x="8890" y="29210"/>
                    </a:cubicBezTo>
                    <a:cubicBezTo>
                      <a:pt x="11430" y="20320"/>
                      <a:pt x="20320" y="12700"/>
                      <a:pt x="29210" y="13970"/>
                    </a:cubicBezTo>
                    <a:cubicBezTo>
                      <a:pt x="57150" y="17780"/>
                      <a:pt x="177800" y="173990"/>
                      <a:pt x="179070" y="207010"/>
                    </a:cubicBezTo>
                    <a:cubicBezTo>
                      <a:pt x="179070" y="217170"/>
                      <a:pt x="170180" y="227330"/>
                      <a:pt x="165100" y="227330"/>
                    </a:cubicBezTo>
                    <a:cubicBezTo>
                      <a:pt x="161290" y="228600"/>
                      <a:pt x="158750" y="223520"/>
                      <a:pt x="153670" y="217170"/>
                    </a:cubicBezTo>
                    <a:cubicBezTo>
                      <a:pt x="135890" y="199390"/>
                      <a:pt x="81280" y="129540"/>
                      <a:pt x="57150" y="95250"/>
                    </a:cubicBezTo>
                    <a:cubicBezTo>
                      <a:pt x="40640" y="72390"/>
                      <a:pt x="19050" y="49530"/>
                      <a:pt x="17780" y="36830"/>
                    </a:cubicBezTo>
                    <a:cubicBezTo>
                      <a:pt x="17780" y="29210"/>
                      <a:pt x="21590" y="22860"/>
                      <a:pt x="25400" y="20320"/>
                    </a:cubicBezTo>
                    <a:cubicBezTo>
                      <a:pt x="29210" y="19050"/>
                      <a:pt x="41910" y="25400"/>
                      <a:pt x="41910" y="25400"/>
                    </a:cubicBezTo>
                  </a:path>
                </a:pathLst>
              </a:custGeom>
              <a:solidFill>
                <a:srgbClr val="FFF9F3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349886" y="531628"/>
              <a:ext cx="179070" cy="165100"/>
              <a:chOff x="0" y="0"/>
              <a:chExt cx="179070" cy="1651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48260" y="48260"/>
                <a:ext cx="80010" cy="66040"/>
              </a:xfrm>
              <a:custGeom>
                <a:avLst/>
                <a:gdLst/>
                <a:ahLst/>
                <a:cxnLst/>
                <a:rect r="r" b="b" t="t" l="l"/>
                <a:pathLst>
                  <a:path h="66040" w="80010">
                    <a:moveTo>
                      <a:pt x="45720" y="20320"/>
                    </a:moveTo>
                    <a:cubicBezTo>
                      <a:pt x="74930" y="24130"/>
                      <a:pt x="78740" y="35560"/>
                      <a:pt x="74930" y="39370"/>
                    </a:cubicBezTo>
                    <a:cubicBezTo>
                      <a:pt x="71120" y="45720"/>
                      <a:pt x="44450" y="49530"/>
                      <a:pt x="31750" y="44450"/>
                    </a:cubicBezTo>
                    <a:cubicBezTo>
                      <a:pt x="20320" y="39370"/>
                      <a:pt x="0" y="16510"/>
                      <a:pt x="2540" y="8890"/>
                    </a:cubicBezTo>
                    <a:cubicBezTo>
                      <a:pt x="3810" y="3810"/>
                      <a:pt x="17780" y="0"/>
                      <a:pt x="26670" y="2540"/>
                    </a:cubicBezTo>
                    <a:cubicBezTo>
                      <a:pt x="38100" y="3810"/>
                      <a:pt x="57150" y="22860"/>
                      <a:pt x="64770" y="30480"/>
                    </a:cubicBezTo>
                    <a:cubicBezTo>
                      <a:pt x="68580" y="34290"/>
                      <a:pt x="73660" y="38100"/>
                      <a:pt x="72390" y="40640"/>
                    </a:cubicBezTo>
                    <a:cubicBezTo>
                      <a:pt x="72390" y="44450"/>
                      <a:pt x="62230" y="52070"/>
                      <a:pt x="54610" y="52070"/>
                    </a:cubicBezTo>
                    <a:cubicBezTo>
                      <a:pt x="43180" y="50800"/>
                      <a:pt x="11430" y="30480"/>
                      <a:pt x="10160" y="21590"/>
                    </a:cubicBezTo>
                    <a:cubicBezTo>
                      <a:pt x="10160" y="16510"/>
                      <a:pt x="19050" y="10160"/>
                      <a:pt x="25400" y="8890"/>
                    </a:cubicBezTo>
                    <a:cubicBezTo>
                      <a:pt x="36830" y="8890"/>
                      <a:pt x="62230" y="29210"/>
                      <a:pt x="68580" y="39370"/>
                    </a:cubicBezTo>
                    <a:cubicBezTo>
                      <a:pt x="72390" y="45720"/>
                      <a:pt x="72390" y="52070"/>
                      <a:pt x="71120" y="57150"/>
                    </a:cubicBezTo>
                    <a:cubicBezTo>
                      <a:pt x="68580" y="60960"/>
                      <a:pt x="57150" y="66040"/>
                      <a:pt x="53340" y="63500"/>
                    </a:cubicBezTo>
                    <a:cubicBezTo>
                      <a:pt x="48260" y="62230"/>
                      <a:pt x="41910" y="48260"/>
                      <a:pt x="43180" y="44450"/>
                    </a:cubicBezTo>
                    <a:cubicBezTo>
                      <a:pt x="45720" y="40640"/>
                      <a:pt x="64770" y="35560"/>
                      <a:pt x="67310" y="38100"/>
                    </a:cubicBezTo>
                    <a:cubicBezTo>
                      <a:pt x="69850" y="41910"/>
                      <a:pt x="63500" y="63500"/>
                      <a:pt x="59690" y="64770"/>
                    </a:cubicBezTo>
                    <a:cubicBezTo>
                      <a:pt x="55880" y="64770"/>
                      <a:pt x="43180" y="45720"/>
                      <a:pt x="44450" y="41910"/>
                    </a:cubicBezTo>
                    <a:cubicBezTo>
                      <a:pt x="46990" y="38100"/>
                      <a:pt x="68580" y="39370"/>
                      <a:pt x="71120" y="43180"/>
                    </a:cubicBezTo>
                    <a:cubicBezTo>
                      <a:pt x="72390" y="46990"/>
                      <a:pt x="62230" y="63500"/>
                      <a:pt x="55880" y="64770"/>
                    </a:cubicBezTo>
                    <a:cubicBezTo>
                      <a:pt x="45720" y="66040"/>
                      <a:pt x="13970" y="40640"/>
                      <a:pt x="11430" y="29210"/>
                    </a:cubicBezTo>
                    <a:cubicBezTo>
                      <a:pt x="10160" y="22860"/>
                      <a:pt x="16510" y="11430"/>
                      <a:pt x="22860" y="10160"/>
                    </a:cubicBezTo>
                    <a:cubicBezTo>
                      <a:pt x="27940" y="7620"/>
                      <a:pt x="39370" y="12700"/>
                      <a:pt x="48260" y="17780"/>
                    </a:cubicBezTo>
                    <a:cubicBezTo>
                      <a:pt x="58420" y="25400"/>
                      <a:pt x="78740" y="40640"/>
                      <a:pt x="78740" y="49530"/>
                    </a:cubicBezTo>
                    <a:cubicBezTo>
                      <a:pt x="80010" y="54610"/>
                      <a:pt x="76200" y="62230"/>
                      <a:pt x="71120" y="63500"/>
                    </a:cubicBezTo>
                    <a:cubicBezTo>
                      <a:pt x="59690" y="64770"/>
                      <a:pt x="16510" y="39370"/>
                      <a:pt x="12700" y="26670"/>
                    </a:cubicBezTo>
                    <a:cubicBezTo>
                      <a:pt x="10160" y="19050"/>
                      <a:pt x="15240" y="7620"/>
                      <a:pt x="21590" y="5080"/>
                    </a:cubicBezTo>
                    <a:cubicBezTo>
                      <a:pt x="30480" y="1270"/>
                      <a:pt x="58420" y="12700"/>
                      <a:pt x="67310" y="19050"/>
                    </a:cubicBezTo>
                    <a:cubicBezTo>
                      <a:pt x="73660" y="24130"/>
                      <a:pt x="77470" y="29210"/>
                      <a:pt x="77470" y="34290"/>
                    </a:cubicBezTo>
                    <a:cubicBezTo>
                      <a:pt x="77470" y="38100"/>
                      <a:pt x="72390" y="43180"/>
                      <a:pt x="67310" y="45720"/>
                    </a:cubicBezTo>
                    <a:cubicBezTo>
                      <a:pt x="60960" y="48260"/>
                      <a:pt x="39370" y="48260"/>
                      <a:pt x="36830" y="43180"/>
                    </a:cubicBezTo>
                    <a:cubicBezTo>
                      <a:pt x="34290" y="39370"/>
                      <a:pt x="45720" y="20320"/>
                      <a:pt x="45720" y="20320"/>
                    </a:cubicBezTo>
                  </a:path>
                </a:pathLst>
              </a:custGeom>
              <a:solidFill>
                <a:srgbClr val="586352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1028700" y="6178421"/>
            <a:ext cx="2763002" cy="752475"/>
            <a:chOff x="0" y="0"/>
            <a:chExt cx="3684002" cy="1003300"/>
          </a:xfrm>
        </p:grpSpPr>
        <p:sp>
          <p:nvSpPr>
            <p:cNvPr name="AutoShape 23" id="23"/>
            <p:cNvSpPr/>
            <p:nvPr/>
          </p:nvSpPr>
          <p:spPr>
            <a:xfrm>
              <a:off x="0" y="501650"/>
              <a:ext cx="3684002" cy="0"/>
            </a:xfrm>
            <a:prstGeom prst="line">
              <a:avLst/>
            </a:prstGeom>
            <a:ln cap="rnd" w="1003300">
              <a:solidFill>
                <a:srgbClr val="FFF9F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573163" y="334222"/>
              <a:ext cx="2537675" cy="32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80"/>
                </a:lnSpc>
              </a:pPr>
              <a:r>
                <a:rPr lang="en-US" sz="1600">
                  <a:solidFill>
                    <a:srgbClr val="414B3B"/>
                  </a:solidFill>
                  <a:latin typeface="Open Sauce"/>
                  <a:hlinkClick r:id="rId10" action="ppaction://hlinksldjump"/>
                </a:rPr>
                <a:t>Voltar ao </a:t>
              </a:r>
              <a:r>
                <a:rPr lang="en-US" sz="1600">
                  <a:solidFill>
                    <a:srgbClr val="414B3B"/>
                  </a:solidFill>
                  <a:latin typeface="Open Sauce Bold"/>
                  <a:hlinkClick r:id="rId10" action="ppaction://hlinksldjump"/>
                </a:rPr>
                <a:t>índice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DAGB816HKEU</dc:identifier>
  <dcterms:modified xsi:type="dcterms:W3CDTF">2011-08-01T06:04:30Z</dcterms:modified>
  <cp:revision>1</cp:revision>
  <dc:title>Apresentação StudyFlex</dc:title>
</cp:coreProperties>
</file>